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44"/>
  </p:notesMasterIdLst>
  <p:sldIdLst>
    <p:sldId id="296" r:id="rId5"/>
    <p:sldId id="295" r:id="rId6"/>
    <p:sldId id="294" r:id="rId7"/>
    <p:sldId id="293" r:id="rId8"/>
    <p:sldId id="292" r:id="rId9"/>
    <p:sldId id="291" r:id="rId10"/>
    <p:sldId id="290" r:id="rId11"/>
    <p:sldId id="289" r:id="rId12"/>
    <p:sldId id="288" r:id="rId13"/>
    <p:sldId id="287" r:id="rId14"/>
    <p:sldId id="286" r:id="rId15"/>
    <p:sldId id="285" r:id="rId16"/>
    <p:sldId id="284" r:id="rId17"/>
    <p:sldId id="283" r:id="rId18"/>
    <p:sldId id="282" r:id="rId19"/>
    <p:sldId id="281" r:id="rId20"/>
    <p:sldId id="280" r:id="rId21"/>
    <p:sldId id="279" r:id="rId22"/>
    <p:sldId id="278" r:id="rId23"/>
    <p:sldId id="276" r:id="rId24"/>
    <p:sldId id="275" r:id="rId25"/>
    <p:sldId id="274" r:id="rId26"/>
    <p:sldId id="273" r:id="rId27"/>
    <p:sldId id="272" r:id="rId28"/>
    <p:sldId id="271" r:id="rId29"/>
    <p:sldId id="270" r:id="rId30"/>
    <p:sldId id="269" r:id="rId31"/>
    <p:sldId id="268" r:id="rId32"/>
    <p:sldId id="267" r:id="rId33"/>
    <p:sldId id="266" r:id="rId34"/>
    <p:sldId id="265" r:id="rId35"/>
    <p:sldId id="264" r:id="rId36"/>
    <p:sldId id="263" r:id="rId37"/>
    <p:sldId id="262" r:id="rId38"/>
    <p:sldId id="261" r:id="rId39"/>
    <p:sldId id="260" r:id="rId40"/>
    <p:sldId id="259" r:id="rId41"/>
    <p:sldId id="258" r:id="rId42"/>
    <p:sldId id="25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8378C1-67F9-88AA-186F-C84782176441}" v="24" dt="2022-09-15T21:45:21.821"/>
    <p1510:client id="{1D9E03B4-5371-F484-7F96-BA21100E5E28}" v="5" dt="2023-02-07T21:21:07.066"/>
    <p1510:client id="{72534D09-B7D8-15AB-B1BA-DD17A1AECE33}" v="78" dt="2022-09-15T17:30:24.785"/>
    <p1510:client id="{9A85E9D7-9A14-C2D1-AE87-D318B51C423F}" v="126" dt="2022-09-21T19:50:17.996"/>
    <p1510:client id="{CC13741E-2F40-35CB-61C3-F9C51A50F6CF}" v="53" dt="2022-09-21T20:58:04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806F1-44E3-428E-8986-8B100E81901C}" type="datetimeFigureOut">
              <a:t>2/7/23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63CAC7-A5D0-4DCE-89F6-C7FC7F2AC6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11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6991-3107-4687-BEDE-32ED2B046A53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366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6991-3107-4687-BEDE-32ED2B046A53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484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3CAC7-A5D0-4DCE-89F6-C7FC7F2AC607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236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E33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Photo of school study group enjoying learning">
            <a:extLst>
              <a:ext uri="{FF2B5EF4-FFF2-40B4-BE49-F238E27FC236}">
                <a16:creationId xmlns:a16="http://schemas.microsoft.com/office/drawing/2014/main" id="{6DB5B51C-47AA-4CE3-B27F-18FE12C135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094" r="4794" b="5737"/>
          <a:stretch/>
        </p:blipFill>
        <p:spPr>
          <a:xfrm>
            <a:off x="7219725" y="408146"/>
            <a:ext cx="4972275" cy="599599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339F6-E907-4E01-98B5-4F1640BE2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5867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D1F76-AF55-473B-BF20-87A819FE7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5867400" cy="2387600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876733-58C5-4A34-A529-BDE84566C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58674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A4B16A64-FC0C-4DE3-B093-4C4FF0B814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8610600" y="0"/>
            <a:ext cx="2893219" cy="694372"/>
          </a:xfrm>
          <a:prstGeom prst="rect">
            <a:avLst/>
          </a:prstGeom>
        </p:spPr>
      </p:pic>
      <p:sp>
        <p:nvSpPr>
          <p:cNvPr id="9" name="AutoShape 3">
            <a:extLst>
              <a:ext uri="{FF2B5EF4-FFF2-40B4-BE49-F238E27FC236}">
                <a16:creationId xmlns:a16="http://schemas.microsoft.com/office/drawing/2014/main" id="{AE048BB7-F5E9-4D1F-8023-4933C1350666}"/>
              </a:ext>
            </a:extLst>
          </p:cNvPr>
          <p:cNvSpPr/>
          <p:nvPr userDrawn="1"/>
        </p:nvSpPr>
        <p:spPr>
          <a:xfrm>
            <a:off x="10168621" y="5917007"/>
            <a:ext cx="1124219" cy="1949952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14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D0AD-19E8-427C-8F77-022A9E37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492873"/>
            <a:ext cx="1051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800AF-771C-4BAA-BA79-2DB1D72D4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C9594-8953-4F2A-A431-8D7EEB83C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F5D6C8-DD44-45E7-9EE3-9B4A294CE59C}"/>
              </a:ext>
            </a:extLst>
          </p:cNvPr>
          <p:cNvGrpSpPr/>
          <p:nvPr userDrawn="1"/>
        </p:nvGrpSpPr>
        <p:grpSpPr>
          <a:xfrm>
            <a:off x="309264" y="365125"/>
            <a:ext cx="233103" cy="6127748"/>
            <a:chOff x="1028700" y="1028700"/>
            <a:chExt cx="252529" cy="8229600"/>
          </a:xfrm>
        </p:grpSpPr>
        <p:sp>
          <p:nvSpPr>
            <p:cNvPr id="21" name="AutoShape 5">
              <a:extLst>
                <a:ext uri="{FF2B5EF4-FFF2-40B4-BE49-F238E27FC236}">
                  <a16:creationId xmlns:a16="http://schemas.microsoft.com/office/drawing/2014/main" id="{959BB96E-8B62-4C11-BE44-BDD9724AD8B2}"/>
                </a:ext>
              </a:extLst>
            </p:cNvPr>
            <p:cNvSpPr/>
            <p:nvPr/>
          </p:nvSpPr>
          <p:spPr>
            <a:xfrm>
              <a:off x="1028700" y="1028700"/>
              <a:ext cx="252529" cy="8229600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  <p:sp>
          <p:nvSpPr>
            <p:cNvPr id="22" name="AutoShape 6">
              <a:extLst>
                <a:ext uri="{FF2B5EF4-FFF2-40B4-BE49-F238E27FC236}">
                  <a16:creationId xmlns:a16="http://schemas.microsoft.com/office/drawing/2014/main" id="{A2CF1EB2-F909-4863-80E4-764EEE6155D3}"/>
                </a:ext>
              </a:extLst>
            </p:cNvPr>
            <p:cNvSpPr/>
            <p:nvPr/>
          </p:nvSpPr>
          <p:spPr>
            <a:xfrm>
              <a:off x="1038413" y="1028700"/>
              <a:ext cx="233103" cy="2693393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id="23" name="AutoShape 7">
              <a:extLst>
                <a:ext uri="{FF2B5EF4-FFF2-40B4-BE49-F238E27FC236}">
                  <a16:creationId xmlns:a16="http://schemas.microsoft.com/office/drawing/2014/main" id="{6A442A91-0D08-4BCC-9125-76015DE1D9DD}"/>
                </a:ext>
              </a:extLst>
            </p:cNvPr>
            <p:cNvSpPr/>
            <p:nvPr/>
          </p:nvSpPr>
          <p:spPr>
            <a:xfrm>
              <a:off x="1038413" y="3722093"/>
              <a:ext cx="233103" cy="2693393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478496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Dark">
    <p:bg>
      <p:bgPr>
        <a:solidFill>
          <a:srgbClr val="2E33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D0AD-19E8-427C-8F77-022A9E37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492873"/>
            <a:ext cx="1051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800AF-771C-4BAA-BA79-2DB1D72D4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C9594-8953-4F2A-A431-8D7EEB83C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E848D32-96ED-4DF8-9825-B6D681522C9C}"/>
              </a:ext>
            </a:extLst>
          </p:cNvPr>
          <p:cNvGrpSpPr/>
          <p:nvPr userDrawn="1"/>
        </p:nvGrpSpPr>
        <p:grpSpPr>
          <a:xfrm>
            <a:off x="309264" y="365125"/>
            <a:ext cx="233103" cy="6127748"/>
            <a:chOff x="1028700" y="1028700"/>
            <a:chExt cx="252529" cy="8229600"/>
          </a:xfrm>
        </p:grpSpPr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D139F632-B6BA-4F4E-A833-9D0F6FB9088B}"/>
                </a:ext>
              </a:extLst>
            </p:cNvPr>
            <p:cNvSpPr/>
            <p:nvPr/>
          </p:nvSpPr>
          <p:spPr>
            <a:xfrm>
              <a:off x="1028700" y="1028700"/>
              <a:ext cx="252529" cy="8229600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  <p:sp>
          <p:nvSpPr>
            <p:cNvPr id="25" name="AutoShape 6">
              <a:extLst>
                <a:ext uri="{FF2B5EF4-FFF2-40B4-BE49-F238E27FC236}">
                  <a16:creationId xmlns:a16="http://schemas.microsoft.com/office/drawing/2014/main" id="{1CDA3DAF-5F97-4511-8866-D72F2226EEA7}"/>
                </a:ext>
              </a:extLst>
            </p:cNvPr>
            <p:cNvSpPr/>
            <p:nvPr/>
          </p:nvSpPr>
          <p:spPr>
            <a:xfrm>
              <a:off x="1038413" y="1028700"/>
              <a:ext cx="233103" cy="2693393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3B73F222-D5F4-4B50-B3A4-4FB64B78A8E5}"/>
                </a:ext>
              </a:extLst>
            </p:cNvPr>
            <p:cNvSpPr/>
            <p:nvPr/>
          </p:nvSpPr>
          <p:spPr>
            <a:xfrm>
              <a:off x="1038413" y="3722093"/>
              <a:ext cx="233103" cy="2693393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334690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E4508-A28D-4092-9ACA-E3695B64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E5580-655E-4E21-A53D-043021BE3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73B67-B46F-4F0B-BC2A-90ABBA6DE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21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EA563-31CC-4E92-BEB7-65AB6FE6E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2FB8-010D-4F85-A194-8D4460336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67881-3BF5-41BC-9A30-7F0DC1021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4230C-6ECE-4B89-839D-5E3940F15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492875"/>
            <a:ext cx="10515600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94AEF52-F663-4986-A7AD-FD99A61D4FE4}"/>
              </a:ext>
            </a:extLst>
          </p:cNvPr>
          <p:cNvGrpSpPr/>
          <p:nvPr userDrawn="1"/>
        </p:nvGrpSpPr>
        <p:grpSpPr>
          <a:xfrm>
            <a:off x="309264" y="365125"/>
            <a:ext cx="233103" cy="6127748"/>
            <a:chOff x="1028700" y="1028700"/>
            <a:chExt cx="252529" cy="8229600"/>
          </a:xfrm>
        </p:grpSpPr>
        <p:sp>
          <p:nvSpPr>
            <p:cNvPr id="8" name="AutoShape 5">
              <a:extLst>
                <a:ext uri="{FF2B5EF4-FFF2-40B4-BE49-F238E27FC236}">
                  <a16:creationId xmlns:a16="http://schemas.microsoft.com/office/drawing/2014/main" id="{39C0E5B0-1E09-4284-BD07-68D710F14D8C}"/>
                </a:ext>
              </a:extLst>
            </p:cNvPr>
            <p:cNvSpPr/>
            <p:nvPr/>
          </p:nvSpPr>
          <p:spPr>
            <a:xfrm>
              <a:off x="1028700" y="1028700"/>
              <a:ext cx="252529" cy="8229600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  <p:sp>
          <p:nvSpPr>
            <p:cNvPr id="9" name="AutoShape 6">
              <a:extLst>
                <a:ext uri="{FF2B5EF4-FFF2-40B4-BE49-F238E27FC236}">
                  <a16:creationId xmlns:a16="http://schemas.microsoft.com/office/drawing/2014/main" id="{2F6FA162-EC97-4301-9DDC-0D2363128D94}"/>
                </a:ext>
              </a:extLst>
            </p:cNvPr>
            <p:cNvSpPr/>
            <p:nvPr/>
          </p:nvSpPr>
          <p:spPr>
            <a:xfrm>
              <a:off x="1038413" y="1028700"/>
              <a:ext cx="233103" cy="2693393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id="10" name="AutoShape 7">
              <a:extLst>
                <a:ext uri="{FF2B5EF4-FFF2-40B4-BE49-F238E27FC236}">
                  <a16:creationId xmlns:a16="http://schemas.microsoft.com/office/drawing/2014/main" id="{C2D6774D-115F-41EF-B1BB-E9A76234AA31}"/>
                </a:ext>
              </a:extLst>
            </p:cNvPr>
            <p:cNvSpPr/>
            <p:nvPr/>
          </p:nvSpPr>
          <p:spPr>
            <a:xfrm>
              <a:off x="1038413" y="3722093"/>
              <a:ext cx="233103" cy="2693393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236003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4A1C-C7A8-4006-A57C-6F2C0E02C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871F1A-6E57-4C22-8EE6-2E866D5ED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462676"/>
            <a:ext cx="10515600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6DB2597-1BBD-48CC-8F55-F5139565BE70}"/>
              </a:ext>
            </a:extLst>
          </p:cNvPr>
          <p:cNvGrpSpPr/>
          <p:nvPr userDrawn="1"/>
        </p:nvGrpSpPr>
        <p:grpSpPr>
          <a:xfrm>
            <a:off x="309264" y="365125"/>
            <a:ext cx="233103" cy="6127748"/>
            <a:chOff x="1028700" y="1028700"/>
            <a:chExt cx="252529" cy="8229600"/>
          </a:xfrm>
        </p:grpSpPr>
        <p:sp>
          <p:nvSpPr>
            <p:cNvPr id="6" name="AutoShape 5">
              <a:extLst>
                <a:ext uri="{FF2B5EF4-FFF2-40B4-BE49-F238E27FC236}">
                  <a16:creationId xmlns:a16="http://schemas.microsoft.com/office/drawing/2014/main" id="{CFADE7A4-F17D-49BA-8203-06C303C0F8E4}"/>
                </a:ext>
              </a:extLst>
            </p:cNvPr>
            <p:cNvSpPr/>
            <p:nvPr/>
          </p:nvSpPr>
          <p:spPr>
            <a:xfrm>
              <a:off x="1028700" y="1028700"/>
              <a:ext cx="252529" cy="8229600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  <p:sp>
          <p:nvSpPr>
            <p:cNvPr id="7" name="AutoShape 6">
              <a:extLst>
                <a:ext uri="{FF2B5EF4-FFF2-40B4-BE49-F238E27FC236}">
                  <a16:creationId xmlns:a16="http://schemas.microsoft.com/office/drawing/2014/main" id="{4DA48E01-F273-46EB-AB2D-239BE553A042}"/>
                </a:ext>
              </a:extLst>
            </p:cNvPr>
            <p:cNvSpPr/>
            <p:nvPr/>
          </p:nvSpPr>
          <p:spPr>
            <a:xfrm>
              <a:off x="1038413" y="1028700"/>
              <a:ext cx="233103" cy="2693393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id="8" name="AutoShape 7">
              <a:extLst>
                <a:ext uri="{FF2B5EF4-FFF2-40B4-BE49-F238E27FC236}">
                  <a16:creationId xmlns:a16="http://schemas.microsoft.com/office/drawing/2014/main" id="{CB071D40-7E3A-455D-86AD-697B441C8BB0}"/>
                </a:ext>
              </a:extLst>
            </p:cNvPr>
            <p:cNvSpPr/>
            <p:nvPr/>
          </p:nvSpPr>
          <p:spPr>
            <a:xfrm>
              <a:off x="1038413" y="3722093"/>
              <a:ext cx="233103" cy="2693393"/>
            </a:xfrm>
            <a:prstGeom prst="rect">
              <a:avLst/>
            </a:prstGeom>
            <a:solidFill>
              <a:srgbClr val="5271FF">
                <a:alpha val="47843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213969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968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23C26-B229-4BF9-BC63-B53D71E21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7D387A-8DCC-49FA-8E3B-20C3AF997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6C64B-942D-4DA4-9D13-9D2076E7C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296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80" r:id="rId3"/>
    <p:sldLayoutId id="2147483675" r:id="rId4"/>
    <p:sldLayoutId id="2147483676" r:id="rId5"/>
    <p:sldLayoutId id="2147483678" r:id="rId6"/>
    <p:sldLayoutId id="214748367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inil5560/Uber_Dataset" TargetMode="External"/><Relationship Id="rId2" Type="http://schemas.openxmlformats.org/officeDocument/2006/relationships/hyperlink" Target="https://github.com/majmudar/CarAd_Ukraine_Analysi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openavenuesfoundation.sharepoint.com/:w:/r/sites/fellows/Shared%20Documents/Projects/P22040/Industry%20Project%20-%20Materials%20for%20Students/Project%20Plan.docx?d=wab056e7ea8e44496b4a303c588b94409&amp;csf=1&amp;web=1&amp;e=KIxxW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oin.slack.com/share/enQtNDc4OTk1OTY5ODg4MC01ZGM1MjFjODU0MGFhNmFmOGFmOGFlYjU1ODcxN2FiYjMyM2M3OGI4MDZlZTgzNmI4YTUyMWExYmFjOTlkZDA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avenuesfoundation.sharepoint.com/:w:/s/programming/ERVQU22nPbRFqzO7xQ4UMJABz0ETzuEDy5r-hGaGsTs_xw?e=7Vzwy1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ersity.linkedin.com/content/dam/university/global/en_US/site/pdf/LinkedIn%20Profile%20Checklist%20-%20College%20Students.pdf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ersity.linkedin.com/content/dam/university/global/en_US/site/pdf/LinkedIn%20Profile%20Checklist%20-%20College%20Students.pdf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www.linkedin.com/groups/12544909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s://www.openavenuesfoundation.org/micro-internship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jainik.majmudar@openavenuesfoundation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elena-semeyko-62986b5a" TargetMode="External"/><Relationship Id="rId2" Type="http://schemas.openxmlformats.org/officeDocument/2006/relationships/hyperlink" Target="https://www.linkedin.com/in/jainikmajmudar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linkedin.com/groups/12544909/" TargetMode="External"/><Relationship Id="rId4" Type="http://schemas.openxmlformats.org/officeDocument/2006/relationships/hyperlink" Target="https://www.linkedin.com/in/rua-hamid-137b29121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forms.office.com/r/iRzaP4yLQZ" TargetMode="External"/><Relationship Id="rId3" Type="http://schemas.openxmlformats.org/officeDocument/2006/relationships/hyperlink" Target="https://www.linkedin.com/in/jainikmajmudar" TargetMode="External"/><Relationship Id="rId7" Type="http://schemas.openxmlformats.org/officeDocument/2006/relationships/hyperlink" Target="https://www.linkedin.com/in/elena-semeyko-62986b5a/" TargetMode="External"/><Relationship Id="rId2" Type="http://schemas.openxmlformats.org/officeDocument/2006/relationships/hyperlink" Target="mailto:jainik.majmudar@openavenuesfoundation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elena@openavenuesfoundation.org" TargetMode="External"/><Relationship Id="rId5" Type="http://schemas.openxmlformats.org/officeDocument/2006/relationships/hyperlink" Target="https://www.linkedin.com/in/rua-hamid/" TargetMode="External"/><Relationship Id="rId4" Type="http://schemas.openxmlformats.org/officeDocument/2006/relationships/hyperlink" Target="mailto:rua@openavenuesfoundation.org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r/Tk0mX06gsD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jainik.majmudar@openavenuesfoundation.org" TargetMode="External"/><Relationship Id="rId2" Type="http://schemas.openxmlformats.org/officeDocument/2006/relationships/hyperlink" Target="https://www.linkedin.com/in/jainikmajmuda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https://www.linkedin.com/in/elena-semeyko-62986b5a/" TargetMode="External"/><Relationship Id="rId7" Type="http://schemas.openxmlformats.org/officeDocument/2006/relationships/image" Target="../media/image8.jpeg"/><Relationship Id="rId2" Type="http://schemas.openxmlformats.org/officeDocument/2006/relationships/hyperlink" Target="mailto:elena@openavenuesfoundation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hyperlink" Target="https://www.linkedin.com/in/rua-hamid/" TargetMode="External"/><Relationship Id="rId10" Type="http://schemas.openxmlformats.org/officeDocument/2006/relationships/hyperlink" Target="https://www.linkedin.com/in/daniellesgoldman/" TargetMode="External"/><Relationship Id="rId4" Type="http://schemas.openxmlformats.org/officeDocument/2006/relationships/hyperlink" Target="mailto:rua@openavenuesfoundation.org" TargetMode="External"/><Relationship Id="rId9" Type="http://schemas.openxmlformats.org/officeDocument/2006/relationships/hyperlink" Target="mailto:danielle@openavenuesfoundation.or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openavenuesfoundation.or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2098-5876-4EFE-81B5-1A4FD9CF2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448623"/>
            <a:ext cx="5867400" cy="2387600"/>
          </a:xfrm>
        </p:spPr>
        <p:txBody>
          <a:bodyPr/>
          <a:lstStyle/>
          <a:p>
            <a:r>
              <a:rPr lang="en-US" b="1" dirty="0">
                <a:ea typeface="+mj-lt"/>
                <a:cs typeface="+mj-lt"/>
              </a:rPr>
              <a:t>Visualize Response Data to Inform Business Decisions</a:t>
            </a:r>
          </a:p>
          <a:p>
            <a:endParaRPr lang="en-US" dirty="0">
              <a:ea typeface="Roboto"/>
              <a:cs typeface="Robo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EBECA-7D72-4E9D-8E4F-11DB8195E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582" y="3833125"/>
            <a:ext cx="58674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project by Open Avenues </a:t>
            </a:r>
            <a:endParaRPr lang="en-US"/>
          </a:p>
          <a:p>
            <a:r>
              <a:rPr lang="en-US" dirty="0"/>
              <a:t>and Businessolver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FD3E64-7232-4739-B69E-DFAC9B7C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dirty="0"/>
              <a:t>7th February 2023 2:30 pm PST</a:t>
            </a:r>
          </a:p>
        </p:txBody>
      </p:sp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D8C7D93D-6147-9CF5-DDE2-AD3216DF8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31" y="368232"/>
            <a:ext cx="4196861" cy="87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43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ulti-colored toy blocks">
            <a:extLst>
              <a:ext uri="{FF2B5EF4-FFF2-40B4-BE49-F238E27FC236}">
                <a16:creationId xmlns:a16="http://schemas.microsoft.com/office/drawing/2014/main" id="{96E43671-7308-4CEB-962C-75C305EE5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687908" y="2522997"/>
            <a:ext cx="6504092" cy="43350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Visualize Response Data to Inform Business Decision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3035"/>
            <a:ext cx="10515600" cy="45499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We would be working on Customer Support on Twitter dataset which is a large, modern corpus of tweets and replies.</a:t>
            </a:r>
          </a:p>
          <a:p>
            <a:r>
              <a:rPr lang="en-US" dirty="0">
                <a:ea typeface="+mn-lt"/>
                <a:cs typeface="+mn-lt"/>
              </a:rPr>
              <a:t>We would check, analyze and understand the pattern and conversations, and for study of modern customer support practices and impact.</a:t>
            </a:r>
            <a:endParaRPr lang="en-US" dirty="0">
              <a:ea typeface="Roboto"/>
              <a:cs typeface="Roboto"/>
            </a:endParaRPr>
          </a:p>
          <a:p>
            <a:r>
              <a:rPr lang="en-US" dirty="0">
                <a:ea typeface="Roboto"/>
                <a:cs typeface="Roboto"/>
              </a:rPr>
              <a:t>Using the data, we would be analyzing and building interactive visualization to make business decision. </a:t>
            </a:r>
          </a:p>
          <a:p>
            <a:pPr marL="0" indent="0">
              <a:buNone/>
            </a:pPr>
            <a:endParaRPr lang="en-US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3063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3035"/>
            <a:ext cx="10515600" cy="454997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a typeface="Roboto"/>
              </a:rPr>
              <a:t>Main deliverable: Create a slide deck or python notebook document to tell the data story of the customer data.</a:t>
            </a:r>
            <a:endParaRPr lang="en-US" dirty="0">
              <a:ea typeface="Roboto"/>
              <a:cs typeface="Roboto"/>
            </a:endParaRPr>
          </a:p>
          <a:p>
            <a:pPr marL="0" indent="0">
              <a:buNone/>
            </a:pPr>
            <a:endParaRPr lang="en-US" dirty="0">
              <a:ea typeface="Roboto"/>
            </a:endParaRPr>
          </a:p>
          <a:p>
            <a:pPr marL="0" indent="0">
              <a:buNone/>
            </a:pPr>
            <a:r>
              <a:rPr lang="en-US" dirty="0">
                <a:ea typeface="Roboto"/>
              </a:rPr>
              <a:t>Success criteria:</a:t>
            </a:r>
          </a:p>
          <a:p>
            <a:r>
              <a:rPr lang="en-US" dirty="0">
                <a:ea typeface="+mn-lt"/>
                <a:cs typeface="+mn-lt"/>
              </a:rPr>
              <a:t>A working notebook: The code works correctly with the provided dataset and well documented</a:t>
            </a:r>
          </a:p>
          <a:p>
            <a:r>
              <a:rPr lang="en-US" dirty="0">
                <a:ea typeface="+mn-lt"/>
                <a:cs typeface="+mn-lt"/>
              </a:rPr>
              <a:t>Cleaned dataset and analysis that you build should be uploaded to our shared folder</a:t>
            </a:r>
          </a:p>
          <a:p>
            <a:r>
              <a:rPr lang="en-US" dirty="0">
                <a:ea typeface="+mn-lt"/>
                <a:cs typeface="+mn-lt"/>
              </a:rPr>
              <a:t>The write-up clearly explains the project findings and the presentation includes all required analysis</a:t>
            </a:r>
          </a:p>
          <a:p>
            <a:pPr marL="0" indent="0">
              <a:buNone/>
            </a:pPr>
            <a:endParaRPr lang="en-US" dirty="0">
              <a:ea typeface="Roboto"/>
            </a:endParaRPr>
          </a:p>
          <a:p>
            <a:pPr marL="0" indent="0">
              <a:buNone/>
            </a:pPr>
            <a:r>
              <a:rPr lang="en-US" dirty="0">
                <a:ea typeface="Roboto"/>
              </a:rPr>
              <a:t>If you have time, you can also create the python dashboard.</a:t>
            </a:r>
            <a:endParaRPr lang="en-US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25781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a project deliverable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96EB9-56F3-9BF5-B874-9CD67B67F5D0}"/>
              </a:ext>
            </a:extLst>
          </p:cNvPr>
          <p:cNvSpPr txBox="1"/>
          <p:nvPr/>
        </p:nvSpPr>
        <p:spPr>
          <a:xfrm>
            <a:off x="1022684" y="1604210"/>
            <a:ext cx="93946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Symbol"/>
              <a:buChar char="•"/>
            </a:pPr>
            <a:r>
              <a:rPr lang="en-US" u="sng" dirty="0">
                <a:ea typeface="+mn-lt"/>
                <a:cs typeface="+mn-lt"/>
                <a:hlinkClick r:id="rId2"/>
              </a:rPr>
              <a:t>https://github.com/majmudar/CarAd_Ukraine_Analysis</a:t>
            </a:r>
            <a:endParaRPr lang="en-US"/>
          </a:p>
          <a:p>
            <a:pPr marL="285750" indent="-285750">
              <a:buFont typeface="Symbol"/>
              <a:buChar char="•"/>
            </a:pP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  </a:t>
            </a:r>
            <a:endParaRPr lang="en-US">
              <a:ea typeface="Roboto"/>
              <a:cs typeface="Roboto"/>
            </a:endParaRPr>
          </a:p>
          <a:p>
            <a:pPr marL="285750" indent="-285750">
              <a:buFont typeface="Symbol"/>
              <a:buChar char="•"/>
            </a:pPr>
            <a:r>
              <a:rPr lang="en-US" u="sng" dirty="0">
                <a:ea typeface="+mn-lt"/>
                <a:cs typeface="+mn-lt"/>
                <a:hlinkClick r:id="rId3"/>
              </a:rPr>
              <a:t>https://github.com/nainil5560/Uber_Dataset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algn="l"/>
            <a:endParaRPr lang="en-US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13258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en-US" dirty="0">
              <a:ea typeface="Roboto"/>
            </a:endParaRPr>
          </a:p>
        </p:txBody>
      </p:sp>
      <p:pic>
        <p:nvPicPr>
          <p:cNvPr id="4" name="Picture 3" descr="A picture containing doll, toy&#10;&#10;Description automatically generated">
            <a:extLst>
              <a:ext uri="{FF2B5EF4-FFF2-40B4-BE49-F238E27FC236}">
                <a16:creationId xmlns:a16="http://schemas.microsoft.com/office/drawing/2014/main" id="{610A750D-5797-4FA2-BBDD-18B56F9E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3748" y="1988862"/>
            <a:ext cx="6884504" cy="387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5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we'll do week by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3035"/>
            <a:ext cx="10515600" cy="45499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Week 1: Introduction and Project description</a:t>
            </a:r>
            <a:endParaRPr lang="en-US" dirty="0" err="1">
              <a:highlight>
                <a:srgbClr val="FFFF00"/>
              </a:highlight>
              <a:ea typeface="Roboto"/>
              <a:cs typeface="Roboto"/>
            </a:endParaRPr>
          </a:p>
          <a:p>
            <a:r>
              <a:rPr lang="en-US" dirty="0">
                <a:ea typeface="+mn-lt"/>
                <a:cs typeface="+mn-lt"/>
              </a:rPr>
              <a:t>Week 2: Exploratory data analysis and Preparing a portfolio project</a:t>
            </a:r>
          </a:p>
          <a:p>
            <a:r>
              <a:rPr lang="en-US" dirty="0">
                <a:ea typeface="+mn-lt"/>
                <a:cs typeface="+mn-lt"/>
              </a:rPr>
              <a:t>Week 3: Data cleaning and Preparing your resume and LinkedIn profile</a:t>
            </a:r>
          </a:p>
          <a:p>
            <a:r>
              <a:rPr lang="en-US" dirty="0">
                <a:ea typeface="+mn-lt"/>
                <a:cs typeface="+mn-lt"/>
              </a:rPr>
              <a:t>Week 4: Data Visualization methods  and How to stand out from the crowd</a:t>
            </a:r>
          </a:p>
          <a:p>
            <a:r>
              <a:rPr lang="en-US" dirty="0">
                <a:ea typeface="+mn-lt"/>
                <a:cs typeface="+mn-lt"/>
              </a:rPr>
              <a:t>Week 5: Create an interactive visualization to tell the story and insights and Interviewing</a:t>
            </a:r>
          </a:p>
          <a:p>
            <a:r>
              <a:rPr lang="en-US" dirty="0">
                <a:ea typeface="+mn-lt"/>
                <a:cs typeface="+mn-lt"/>
              </a:rPr>
              <a:t>Week 6: Polishing and documenting your portfolio and Networking &amp; finding a job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Office hours and 1:1 meetings</a:t>
            </a:r>
            <a:r>
              <a:rPr lang="en-US" dirty="0">
                <a:ea typeface="+mn-lt"/>
                <a:cs typeface="+mn-lt"/>
              </a:rPr>
              <a:t>: contact me via email to schedule them.</a:t>
            </a:r>
            <a:endParaRPr lang="en-US" dirty="0"/>
          </a:p>
          <a:p>
            <a:endParaRPr lang="en-US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64787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Project Plan</a:t>
            </a:r>
            <a:r>
              <a:rPr lang="en-US" dirty="0"/>
              <a:t> is your one-stop-shop for all information related to this project.</a:t>
            </a:r>
            <a:endParaRPr lang="en-US" dirty="0">
              <a:ea typeface="Roboto"/>
              <a:cs typeface="Roboto"/>
            </a:endParaRPr>
          </a:p>
          <a:p>
            <a:pPr marL="0" indent="0">
              <a:buNone/>
            </a:pPr>
            <a:endParaRPr lang="en-US" dirty="0">
              <a:ea typeface="Roboto"/>
              <a:cs typeface="Roboto"/>
            </a:endParaRP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Does this link work for you?</a:t>
            </a:r>
          </a:p>
        </p:txBody>
      </p:sp>
      <p:pic>
        <p:nvPicPr>
          <p:cNvPr id="5" name="Picture 4" descr="Person holding a compass">
            <a:extLst>
              <a:ext uri="{FF2B5EF4-FFF2-40B4-BE49-F238E27FC236}">
                <a16:creationId xmlns:a16="http://schemas.microsoft.com/office/drawing/2014/main" id="{7F16B38E-E0F8-47E7-BC10-D17A37EDE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337" y="3258909"/>
            <a:ext cx="4777326" cy="318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49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Roles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CF403B0F-7D41-8065-4F7A-928DA53F3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779183"/>
              </p:ext>
            </p:extLst>
          </p:nvPr>
        </p:nvGraphicFramePr>
        <p:xfrm>
          <a:off x="838199" y="2469878"/>
          <a:ext cx="10712670" cy="286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214242">
                  <a:extLst>
                    <a:ext uri="{9D8B030D-6E8A-4147-A177-3AD203B41FA5}">
                      <a16:colId xmlns:a16="http://schemas.microsoft.com/office/drawing/2014/main" val="895686308"/>
                    </a:ext>
                  </a:extLst>
                </a:gridCol>
                <a:gridCol w="2375338">
                  <a:extLst>
                    <a:ext uri="{9D8B030D-6E8A-4147-A177-3AD203B41FA5}">
                      <a16:colId xmlns:a16="http://schemas.microsoft.com/office/drawing/2014/main" val="752359459"/>
                    </a:ext>
                  </a:extLst>
                </a:gridCol>
                <a:gridCol w="2123090">
                  <a:extLst>
                    <a:ext uri="{9D8B030D-6E8A-4147-A177-3AD203B41FA5}">
                      <a16:colId xmlns:a16="http://schemas.microsoft.com/office/drawing/2014/main" val="1124220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Project Leader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Students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10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Defining the overall project goal and deliverables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20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Formulating tasks to perform week by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95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Making sure all tasks are clear and time estimates are reasonable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346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Performing individual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559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Setting and following deadlines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920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Communicating any questions and setbacks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6444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930AF82-A874-AEB0-3CA3-FA8F9687C250}"/>
              </a:ext>
            </a:extLst>
          </p:cNvPr>
          <p:cNvSpPr txBox="1"/>
          <p:nvPr/>
        </p:nvSpPr>
        <p:spPr>
          <a:xfrm>
            <a:off x="838199" y="1690688"/>
            <a:ext cx="10712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If you were a Project Leader, what would you expect from students joining your project?</a:t>
            </a:r>
          </a:p>
        </p:txBody>
      </p:sp>
    </p:spTree>
    <p:extLst>
      <p:ext uri="{BB962C8B-B14F-4D97-AF65-F5344CB8AC3E}">
        <p14:creationId xmlns:p14="http://schemas.microsoft.com/office/powerpoint/2010/main" val="1740881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en-US" dirty="0">
              <a:ea typeface="Roboto"/>
            </a:endParaRPr>
          </a:p>
        </p:txBody>
      </p:sp>
      <p:pic>
        <p:nvPicPr>
          <p:cNvPr id="4" name="Picture 3" descr="A picture containing doll, toy&#10;&#10;Description automatically generated">
            <a:extLst>
              <a:ext uri="{FF2B5EF4-FFF2-40B4-BE49-F238E27FC236}">
                <a16:creationId xmlns:a16="http://schemas.microsoft.com/office/drawing/2014/main" id="{610A750D-5797-4FA2-BBDD-18B56F9E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3748" y="1988862"/>
            <a:ext cx="6884504" cy="387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58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Do you plan to join project meetings through a laptop or mobile phone?</a:t>
            </a:r>
          </a:p>
          <a:p>
            <a:r>
              <a:rPr lang="en-US" dirty="0"/>
              <a:t>How reliable is your Internet connection?</a:t>
            </a:r>
          </a:p>
          <a:p>
            <a:r>
              <a:rPr lang="en-US" dirty="0"/>
              <a:t>Will you use Mac/PC for this project?</a:t>
            </a:r>
          </a:p>
          <a:p>
            <a:r>
              <a:rPr lang="en-US" dirty="0"/>
              <a:t>Have you installed Anaconda (</a:t>
            </a:r>
            <a:r>
              <a:rPr lang="en-US" dirty="0" err="1"/>
              <a:t>Jupyter</a:t>
            </a:r>
            <a:r>
              <a:rPr lang="en-US" dirty="0"/>
              <a:t> Notebook)?</a:t>
            </a:r>
            <a:endParaRPr lang="en-US" dirty="0">
              <a:solidFill>
                <a:schemeClr val="accent6"/>
              </a:solidFill>
            </a:endParaRP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5949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 chat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Between meetings, let's use </a:t>
            </a:r>
            <a:r>
              <a:rPr lang="en-US" dirty="0">
                <a:hlinkClick r:id="rId2"/>
              </a:rPr>
              <a:t>this space on Slack</a:t>
            </a:r>
            <a:r>
              <a:rPr lang="en-US" dirty="0"/>
              <a:t> to discuss your project- and career-related questions.</a:t>
            </a:r>
            <a:endParaRPr lang="en-US" dirty="0">
              <a:ea typeface="Roboto"/>
              <a:cs typeface="Roboto"/>
            </a:endParaRPr>
          </a:p>
          <a:p>
            <a:r>
              <a:rPr lang="en-US" dirty="0">
                <a:ea typeface="Roboto"/>
              </a:rPr>
              <a:t>To join the group chat on Slack, accept the invitation that you received via email from </a:t>
            </a:r>
            <a:r>
              <a:rPr lang="en-US" b="1" dirty="0">
                <a:ea typeface="Roboto"/>
              </a:rPr>
              <a:t>Rua Hamid</a:t>
            </a:r>
            <a:r>
              <a:rPr lang="en-US" dirty="0">
                <a:ea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endParaRPr lang="en-US" sz="2400" dirty="0">
              <a:ea typeface="Roboto"/>
            </a:endParaRPr>
          </a:p>
          <a:p>
            <a:pPr lvl="1"/>
            <a:endParaRPr lang="en-US" sz="2400" dirty="0"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59751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share </a:t>
            </a:r>
            <a:r>
              <a:rPr lang="en-US" b="1" dirty="0"/>
              <a:t>slides links </a:t>
            </a:r>
            <a:r>
              <a:rPr lang="en-US" dirty="0"/>
              <a:t>and start </a:t>
            </a:r>
            <a:r>
              <a:rPr lang="en-US" b="1" dirty="0"/>
              <a:t>recording</a:t>
            </a:r>
            <a:r>
              <a:rPr lang="en-US" dirty="0"/>
              <a:t>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34794B-B765-4184-9626-D5C866B1A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037" y="2208765"/>
            <a:ext cx="5495925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4593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benefits</a:t>
            </a:r>
          </a:p>
        </p:txBody>
      </p:sp>
    </p:spTree>
    <p:extLst>
      <p:ext uri="{BB962C8B-B14F-4D97-AF65-F5344CB8AC3E}">
        <p14:creationId xmlns:p14="http://schemas.microsoft.com/office/powerpoint/2010/main" val="233348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benefits: industry insights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7240" cy="4351338"/>
          </a:xfrm>
        </p:spPr>
        <p:txBody>
          <a:bodyPr/>
          <a:lstStyle/>
          <a:p>
            <a:r>
              <a:rPr lang="en-US" dirty="0"/>
              <a:t>Get career tips and Q&amp;A sessions with the Project Leader</a:t>
            </a:r>
          </a:p>
          <a:p>
            <a:r>
              <a:rPr lang="en-US" dirty="0"/>
              <a:t>Get an opportunity to ask your questions to an HR and/or a hiring manager</a:t>
            </a:r>
          </a:p>
        </p:txBody>
      </p:sp>
    </p:spTree>
    <p:extLst>
      <p:ext uri="{BB962C8B-B14F-4D97-AF65-F5344CB8AC3E}">
        <p14:creationId xmlns:p14="http://schemas.microsoft.com/office/powerpoint/2010/main" val="6974073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7" descr="Underwater view of a floating iceberg">
            <a:extLst>
              <a:ext uri="{FF2B5EF4-FFF2-40B4-BE49-F238E27FC236}">
                <a16:creationId xmlns:a16="http://schemas.microsoft.com/office/drawing/2014/main" id="{FE1B82C0-CC61-436F-BD44-4E043BF13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8" b="113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F914C7-13E6-41C8-B5E8-1EA1B1CF392F}"/>
              </a:ext>
            </a:extLst>
          </p:cNvPr>
          <p:cNvSpPr txBox="1"/>
          <p:nvPr/>
        </p:nvSpPr>
        <p:spPr>
          <a:xfrm>
            <a:off x="5018519" y="698500"/>
            <a:ext cx="25186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Project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901EAD-4824-40B9-B9B7-B4A5D51D4F80}"/>
              </a:ext>
            </a:extLst>
          </p:cNvPr>
          <p:cNvSpPr txBox="1"/>
          <p:nvPr/>
        </p:nvSpPr>
        <p:spPr>
          <a:xfrm>
            <a:off x="5771727" y="2209511"/>
            <a:ext cx="32768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Industry insights</a:t>
            </a:r>
          </a:p>
        </p:txBody>
      </p:sp>
    </p:spTree>
    <p:extLst>
      <p:ext uri="{BB962C8B-B14F-4D97-AF65-F5344CB8AC3E}">
        <p14:creationId xmlns:p14="http://schemas.microsoft.com/office/powerpoint/2010/main" val="3991665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benefits: strengthen your LinkedIn profile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After successful project completion:</a:t>
            </a:r>
          </a:p>
          <a:p>
            <a:r>
              <a:rPr lang="en-US" dirty="0"/>
              <a:t>Add the project to your LinkedIn profile (</a:t>
            </a:r>
            <a:r>
              <a:rPr lang="en-US" dirty="0">
                <a:hlinkClick r:id="rId2"/>
              </a:rPr>
              <a:t>follow these guidelines</a:t>
            </a:r>
            <a:r>
              <a:rPr lang="en-US" dirty="0"/>
              <a:t>)</a:t>
            </a:r>
          </a:p>
          <a:p>
            <a:r>
              <a:rPr lang="en-US" dirty="0"/>
              <a:t>Get skill endorsements &amp; recommendations (depending on your performance)</a:t>
            </a:r>
          </a:p>
        </p:txBody>
      </p:sp>
    </p:spTree>
    <p:extLst>
      <p:ext uri="{BB962C8B-B14F-4D97-AF65-F5344CB8AC3E}">
        <p14:creationId xmlns:p14="http://schemas.microsoft.com/office/powerpoint/2010/main" val="2916941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DF01BCE3-98A1-40DE-83B4-1422311B7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67" y="970547"/>
            <a:ext cx="11836866" cy="49169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1D563-9969-4737-A56F-9CDE42277F6C}"/>
              </a:ext>
            </a:extLst>
          </p:cNvPr>
          <p:cNvSpPr txBox="1">
            <a:spLocks/>
          </p:cNvSpPr>
          <p:nvPr/>
        </p:nvSpPr>
        <p:spPr>
          <a:xfrm>
            <a:off x="0" y="6318112"/>
            <a:ext cx="10515599" cy="5398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</a:rPr>
              <a:t>Image source: </a:t>
            </a:r>
            <a:br>
              <a:rPr lang="en-US" sz="1400" dirty="0">
                <a:solidFill>
                  <a:srgbClr val="2E333D"/>
                </a:solidFill>
                <a:latin typeface="Roboto"/>
                <a:ea typeface="Roboto"/>
              </a:rPr>
            </a:b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 Profile Checklist for College Students [PDF</a:t>
            </a: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/>
              </a:rPr>
              <a:t>, </a:t>
            </a: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1.43 Mb]</a:t>
            </a:r>
            <a:endParaRPr lang="en-US" sz="1400" dirty="0">
              <a:solidFill>
                <a:srgbClr val="2E333D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068778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text, application, letter, email&#10;&#10;Description automatically generated">
            <a:extLst>
              <a:ext uri="{FF2B5EF4-FFF2-40B4-BE49-F238E27FC236}">
                <a16:creationId xmlns:a16="http://schemas.microsoft.com/office/drawing/2014/main" id="{77D8EEBD-139C-4B5A-A11F-BA402DFE5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70" y="970548"/>
            <a:ext cx="11527660" cy="49169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D921FC-A3E1-4B32-91A6-B12CB6694C64}"/>
              </a:ext>
            </a:extLst>
          </p:cNvPr>
          <p:cNvSpPr txBox="1">
            <a:spLocks/>
          </p:cNvSpPr>
          <p:nvPr/>
        </p:nvSpPr>
        <p:spPr>
          <a:xfrm>
            <a:off x="0" y="6318112"/>
            <a:ext cx="10515599" cy="5398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</a:rPr>
              <a:t>Image source: </a:t>
            </a:r>
            <a:br>
              <a:rPr lang="en-US" sz="1400" dirty="0">
                <a:solidFill>
                  <a:srgbClr val="2E333D"/>
                </a:solidFill>
                <a:latin typeface="Roboto"/>
                <a:ea typeface="Roboto"/>
              </a:rPr>
            </a:b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 Profile Checklist for College Students [PDF</a:t>
            </a: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/>
              </a:rPr>
              <a:t>, </a:t>
            </a:r>
            <a:r>
              <a:rPr lang="en-US" sz="1400" dirty="0">
                <a:solidFill>
                  <a:srgbClr val="2E333D"/>
                </a:solidFill>
                <a:latin typeface="Roboto"/>
                <a:ea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1.43 Mb]</a:t>
            </a:r>
            <a:endParaRPr lang="en-US" sz="1400" dirty="0">
              <a:solidFill>
                <a:srgbClr val="2E333D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12159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benefits: access to OA’s LinkedIn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132556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/>
              <a:t>Join </a:t>
            </a:r>
            <a:r>
              <a:rPr lang="en-US" sz="2000" dirty="0">
                <a:hlinkClick r:id="rId2"/>
              </a:rPr>
              <a:t>Open Avenues Connect</a:t>
            </a:r>
            <a:r>
              <a:rPr lang="en-US" sz="2000" dirty="0"/>
              <a:t> to:</a:t>
            </a:r>
          </a:p>
          <a:p>
            <a:r>
              <a:rPr lang="en-US" sz="2000"/>
              <a:t>Network with OA partner companies and industry experts</a:t>
            </a:r>
            <a:endParaRPr lang="en-US" sz="2000">
              <a:ea typeface="Roboto"/>
            </a:endParaRPr>
          </a:p>
          <a:p>
            <a:r>
              <a:rPr lang="en-US" sz="2000" dirty="0"/>
              <a:t>Learn about new </a:t>
            </a:r>
            <a:r>
              <a:rPr lang="en-US" sz="2000" b="1" dirty="0"/>
              <a:t>industry projects</a:t>
            </a:r>
            <a:r>
              <a:rPr lang="en-US" sz="2000"/>
              <a:t> run by OA</a:t>
            </a:r>
            <a:endParaRPr lang="en-US" sz="2000">
              <a:ea typeface="Roboto"/>
            </a:endParaRPr>
          </a:p>
          <a:p>
            <a:r>
              <a:rPr lang="en-US" sz="2000" dirty="0"/>
              <a:t>Learn about </a:t>
            </a:r>
            <a:r>
              <a:rPr lang="en-US" sz="2000" b="1" dirty="0"/>
              <a:t>internship and job opportunities</a:t>
            </a:r>
            <a:r>
              <a:rPr lang="en-US" sz="2000" dirty="0"/>
              <a:t> offered by our partner companies</a:t>
            </a:r>
          </a:p>
        </p:txBody>
      </p:sp>
      <p:pic>
        <p:nvPicPr>
          <p:cNvPr id="6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1C4463F-2A94-4204-AB68-DE8BAEF6E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285" y="3706813"/>
            <a:ext cx="5489429" cy="26847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694031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Stipend payments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/>
            <a:r>
              <a:rPr lang="en-US" dirty="0"/>
              <a:t>This micro-internship includes a </a:t>
            </a:r>
            <a:r>
              <a:rPr lang="en-US" b="1" dirty="0"/>
              <a:t>stipend</a:t>
            </a:r>
            <a:r>
              <a:rPr lang="en-US" dirty="0"/>
              <a:t> paid to students upon the project completion through </a:t>
            </a:r>
            <a:r>
              <a:rPr lang="en-US" b="1" dirty="0"/>
              <a:t>Parker Dewey</a:t>
            </a:r>
            <a:r>
              <a:rPr lang="en-US" dirty="0"/>
              <a:t>.</a:t>
            </a:r>
            <a:endParaRPr lang="en-US" dirty="0">
              <a:ea typeface="Roboto"/>
            </a:endParaRPr>
          </a:p>
          <a:p>
            <a:pPr marL="342900" indent="-342900"/>
            <a:r>
              <a:rPr lang="en-US" dirty="0">
                <a:ea typeface="Roboto"/>
              </a:rPr>
              <a:t>Before the project end, sign on </a:t>
            </a:r>
            <a:r>
              <a:rPr lang="en-US" b="1" dirty="0">
                <a:ea typeface="Roboto"/>
              </a:rPr>
              <a:t>Gig Wage</a:t>
            </a:r>
            <a:r>
              <a:rPr lang="en-US" dirty="0">
                <a:ea typeface="Roboto"/>
              </a:rPr>
              <a:t>, Parker Dewey's payments partner (for links and instructions, check emails from Parker Dewey).</a:t>
            </a:r>
          </a:p>
        </p:txBody>
      </p:sp>
    </p:spTree>
    <p:extLst>
      <p:ext uri="{BB962C8B-B14F-4D97-AF65-F5344CB8AC3E}">
        <p14:creationId xmlns:p14="http://schemas.microsoft.com/office/powerpoint/2010/main" val="1429958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benefits: participate in future </a:t>
            </a:r>
            <a:br>
              <a:rPr lang="en-US" dirty="0">
                <a:ea typeface="Roboto"/>
              </a:rPr>
            </a:br>
            <a:r>
              <a:rPr lang="en-US"/>
              <a:t>micro-internships run by OA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Join paid 6-8-week projects with OA partner companies</a:t>
            </a:r>
          </a:p>
          <a:p>
            <a:r>
              <a:rPr lang="en-US" dirty="0"/>
              <a:t>Examples: </a:t>
            </a:r>
            <a:r>
              <a:rPr lang="en-US" dirty="0">
                <a:hlinkClick r:id="rId2"/>
              </a:rPr>
              <a:t>https://www.openavenuesfoundation.org/micro-internships</a:t>
            </a:r>
            <a:endParaRPr lang="en-US" dirty="0"/>
          </a:p>
        </p:txBody>
      </p:sp>
      <p:pic>
        <p:nvPicPr>
          <p:cNvPr id="5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E8870E-BF3E-4DF1-97C8-8688AD766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118" y="3061114"/>
            <a:ext cx="7107763" cy="343176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836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en-US" dirty="0">
              <a:ea typeface="Roboto"/>
            </a:endParaRPr>
          </a:p>
        </p:txBody>
      </p:sp>
      <p:pic>
        <p:nvPicPr>
          <p:cNvPr id="4" name="Picture 3" descr="A picture containing doll, toy&#10;&#10;Description automatically generated">
            <a:extLst>
              <a:ext uri="{FF2B5EF4-FFF2-40B4-BE49-F238E27FC236}">
                <a16:creationId xmlns:a16="http://schemas.microsoft.com/office/drawing/2014/main" id="{610A750D-5797-4FA2-BBDD-18B56F9E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3748" y="1988862"/>
            <a:ext cx="6884504" cy="387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21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6232F-3DBB-4E81-8E06-2312C8E22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Introductions [15 min]</a:t>
            </a:r>
          </a:p>
          <a:p>
            <a:r>
              <a:rPr lang="en-US" dirty="0"/>
              <a:t>Project idea [10 min]</a:t>
            </a:r>
          </a:p>
          <a:p>
            <a:r>
              <a:rPr lang="en-US" dirty="0"/>
              <a:t>Project benefits [5 min]</a:t>
            </a:r>
          </a:p>
          <a:p>
            <a:r>
              <a:rPr lang="en-US" dirty="0"/>
              <a:t>Communications and project norms [5 min]</a:t>
            </a:r>
          </a:p>
          <a:p>
            <a:r>
              <a:rPr lang="en-US" dirty="0"/>
              <a:t>Next steps [5 min]</a:t>
            </a:r>
          </a:p>
          <a:p>
            <a:r>
              <a:rPr lang="en-US"/>
              <a:t>OA pre-project survey [10 min]</a:t>
            </a:r>
            <a:endParaRPr lang="en-US"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951799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norms, next steps</a:t>
            </a:r>
          </a:p>
        </p:txBody>
      </p:sp>
    </p:spTree>
    <p:extLst>
      <p:ext uri="{BB962C8B-B14F-4D97-AF65-F5344CB8AC3E}">
        <p14:creationId xmlns:p14="http://schemas.microsoft.com/office/powerpoint/2010/main" val="16269697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norms</a:t>
            </a:r>
            <a:endParaRPr lang="en-US" dirty="0">
              <a:ea typeface="Robot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ea typeface="Roboto"/>
              </a:rPr>
              <a:t>Be respectful to each other.</a:t>
            </a:r>
            <a:endParaRPr lang="en-US" sz="2000" dirty="0"/>
          </a:p>
          <a:p>
            <a:r>
              <a:rPr lang="en-US" sz="2000" dirty="0"/>
              <a:t>Project sessions, office hours, 1:1 meetings:</a:t>
            </a:r>
            <a:endParaRPr lang="en-US" dirty="0"/>
          </a:p>
          <a:p>
            <a:pPr lvl="1"/>
            <a:r>
              <a:rPr lang="en-US" b="1" dirty="0"/>
              <a:t>RSVP</a:t>
            </a:r>
            <a:r>
              <a:rPr lang="en-US" dirty="0"/>
              <a:t> on calendar invites in advance</a:t>
            </a:r>
          </a:p>
          <a:p>
            <a:pPr lvl="1"/>
            <a:r>
              <a:rPr lang="en-US" dirty="0"/>
              <a:t>Be </a:t>
            </a:r>
            <a:r>
              <a:rPr lang="en-US" b="1" dirty="0"/>
              <a:t>on time </a:t>
            </a:r>
            <a:r>
              <a:rPr lang="en-US" dirty="0"/>
              <a:t>or let me know in advance if you cannot join</a:t>
            </a:r>
          </a:p>
          <a:p>
            <a:pPr lvl="1"/>
            <a:r>
              <a:rPr lang="en-US" dirty="0"/>
              <a:t>Cameras:</a:t>
            </a:r>
          </a:p>
          <a:p>
            <a:pPr lvl="2"/>
            <a:r>
              <a:rPr lang="en-US" sz="2000" dirty="0"/>
              <a:t>That’s OK to switch your camera off if you need to, but I’d appreciate seeing you!</a:t>
            </a:r>
          </a:p>
          <a:p>
            <a:pPr lvl="2"/>
            <a:r>
              <a:rPr lang="en-US" sz="2000" dirty="0"/>
              <a:t>Please switch the camera on when you speak</a:t>
            </a:r>
          </a:p>
          <a:p>
            <a:r>
              <a:rPr lang="en-US" sz="2000" dirty="0"/>
              <a:t>Work outside of the meeting time:</a:t>
            </a:r>
            <a:endParaRPr lang="en-US" sz="1600" dirty="0"/>
          </a:p>
          <a:p>
            <a:pPr lvl="1"/>
            <a:r>
              <a:rPr lang="en-US" dirty="0"/>
              <a:t>Between project sessions, you’re expected to work independently on the weekly assignments.</a:t>
            </a:r>
          </a:p>
          <a:p>
            <a:pPr lvl="1"/>
            <a:r>
              <a:rPr lang="en-US" b="1" dirty="0"/>
              <a:t>Contact me</a:t>
            </a:r>
            <a:r>
              <a:rPr lang="en-US" dirty="0"/>
              <a:t> if you have questions / struggle to understand something. Most likely, other students have similar questions, and everyone will benefit from bringing them up!</a:t>
            </a:r>
          </a:p>
          <a:p>
            <a:pPr lvl="1"/>
            <a:r>
              <a:rPr lang="en-US" dirty="0"/>
              <a:t>If you cannot complete the work on time, let me know </a:t>
            </a:r>
            <a:r>
              <a:rPr lang="en-US" b="1" dirty="0"/>
              <a:t>upfront</a:t>
            </a:r>
            <a:r>
              <a:rPr lang="en-US" dirty="0"/>
              <a:t>!</a:t>
            </a:r>
          </a:p>
          <a:p>
            <a:r>
              <a:rPr lang="en-US" sz="2000" dirty="0">
                <a:ea typeface="Roboto"/>
              </a:rPr>
              <a:t>If you cannot join a group session, </a:t>
            </a:r>
            <a:r>
              <a:rPr lang="en-US" sz="2000" b="1" dirty="0">
                <a:ea typeface="Roboto"/>
              </a:rPr>
              <a:t>contact me</a:t>
            </a:r>
            <a:r>
              <a:rPr lang="en-US" sz="2000" dirty="0">
                <a:ea typeface="Roboto"/>
              </a:rPr>
              <a:t> and we'll figure out how you can catch up.</a:t>
            </a:r>
          </a:p>
        </p:txBody>
      </p:sp>
    </p:spTree>
    <p:extLst>
      <p:ext uri="{BB962C8B-B14F-4D97-AF65-F5344CB8AC3E}">
        <p14:creationId xmlns:p14="http://schemas.microsoft.com/office/powerpoint/2010/main" val="23035518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norms</a:t>
            </a:r>
            <a:endParaRPr lang="en-US" dirty="0">
              <a:ea typeface="Robot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b="1" dirty="0"/>
              <a:t>Regular</a:t>
            </a:r>
            <a:r>
              <a:rPr lang="en-US" sz="2000" dirty="0"/>
              <a:t> communication: let’s commit to reply to each other’s messages within </a:t>
            </a:r>
            <a:r>
              <a:rPr lang="en-US" sz="2000" b="1" dirty="0"/>
              <a:t>48 hours</a:t>
            </a:r>
            <a:r>
              <a:rPr lang="en-US" sz="2000" dirty="0"/>
              <a:t>.</a:t>
            </a:r>
          </a:p>
          <a:p>
            <a:r>
              <a:rPr lang="en-US" sz="2000" b="1" dirty="0"/>
              <a:t>Urgent</a:t>
            </a:r>
            <a:r>
              <a:rPr lang="en-US" sz="2000" dirty="0"/>
              <a:t> messages: </a:t>
            </a:r>
          </a:p>
          <a:p>
            <a:pPr lvl="1"/>
            <a:r>
              <a:rPr lang="en-US" dirty="0"/>
              <a:t>If you have last-minute questions, reach out to me via </a:t>
            </a:r>
            <a:r>
              <a:rPr lang="en-US" dirty="0">
                <a:solidFill>
                  <a:srgbClr val="000000"/>
                </a:solidFill>
                <a:hlinkClick r:id="rId3"/>
              </a:rPr>
              <a:t>jainik.majmudar@openavenuesfoundation.org</a:t>
            </a:r>
            <a:r>
              <a:rPr lang="en-US" dirty="0">
                <a:solidFill>
                  <a:srgbClr val="000000"/>
                </a:solidFill>
              </a:rPr>
              <a:t> or slack</a:t>
            </a:r>
            <a:endParaRPr lang="en-US" dirty="0">
              <a:solidFill>
                <a:srgbClr val="2E333D"/>
              </a:solidFill>
              <a:highlight>
                <a:srgbClr val="FFFF00"/>
              </a:highlight>
            </a:endParaRPr>
          </a:p>
          <a:p>
            <a:pPr lvl="1"/>
            <a:r>
              <a:rPr lang="en-US" dirty="0">
                <a:solidFill>
                  <a:srgbClr val="000000"/>
                </a:solidFill>
              </a:rPr>
              <a:t>What’s</a:t>
            </a:r>
            <a:r>
              <a:rPr lang="en-US" dirty="0"/>
              <a:t> your commitment for urgent situations?</a:t>
            </a:r>
          </a:p>
          <a:p>
            <a:r>
              <a:rPr lang="en-US" sz="2000" b="1" dirty="0"/>
              <a:t>No</a:t>
            </a:r>
            <a:r>
              <a:rPr lang="en-US" sz="2000" dirty="0"/>
              <a:t> communication: let’s agree that if I don’t receive a reply to </a:t>
            </a:r>
            <a:r>
              <a:rPr lang="en-US" sz="2000" b="1" dirty="0"/>
              <a:t>two consequent messages </a:t>
            </a:r>
            <a:r>
              <a:rPr lang="en-US" sz="2000" dirty="0"/>
              <a:t>within 48 hours each, that means you’re not interested in the project = decided to </a:t>
            </a:r>
            <a:r>
              <a:rPr lang="en-US" sz="2000" b="1" dirty="0"/>
              <a:t>drop off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44526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connect on LinkedIn!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/>
            <a:r>
              <a:rPr lang="en-US" dirty="0">
                <a:ea typeface="Roboto"/>
              </a:rPr>
              <a:t>In the chat, post a link to you LinkedIn profile</a:t>
            </a:r>
            <a:endParaRPr lang="en-US" dirty="0"/>
          </a:p>
          <a:p>
            <a:pPr marL="342900" indent="-342900"/>
            <a:r>
              <a:rPr lang="en-US" dirty="0">
                <a:ea typeface="+mn-lt"/>
                <a:cs typeface="+mn-lt"/>
              </a:rPr>
              <a:t>Connect to each other</a:t>
            </a:r>
          </a:p>
          <a:p>
            <a:pPr marL="342900" indent="-342900"/>
            <a:r>
              <a:rPr lang="en-US" dirty="0">
                <a:ea typeface="+mn-lt"/>
                <a:cs typeface="+mn-lt"/>
              </a:rPr>
              <a:t>Connect to the project team</a:t>
            </a:r>
            <a:endParaRPr lang="en-US" dirty="0">
              <a:ea typeface="Roboto"/>
            </a:endParaRPr>
          </a:p>
          <a:p>
            <a:pPr marL="800100" lvl="1" indent="-342900"/>
            <a:r>
              <a:rPr lang="en-US" dirty="0" err="1">
                <a:ea typeface="+mn-lt"/>
                <a:cs typeface="+mn-lt"/>
              </a:rPr>
              <a:t>Jainik</a:t>
            </a:r>
            <a:r>
              <a:rPr lang="en-US" dirty="0">
                <a:ea typeface="+mn-lt"/>
                <a:cs typeface="+mn-lt"/>
              </a:rPr>
              <a:t> Majmudar: </a:t>
            </a:r>
            <a:r>
              <a:rPr lang="en-US" dirty="0">
                <a:ea typeface="+mn-lt"/>
                <a:cs typeface="+mn-lt"/>
                <a:hlinkClick r:id="rId2"/>
              </a:rPr>
              <a:t>https://www.linkedin.com/in/jainikmajmudar/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800100" lvl="1" indent="-342900"/>
            <a:r>
              <a:rPr lang="en-US" dirty="0">
                <a:ea typeface="+mn-lt"/>
                <a:cs typeface="+mn-lt"/>
              </a:rPr>
              <a:t>Elena </a:t>
            </a:r>
            <a:r>
              <a:rPr lang="en-US" dirty="0" err="1">
                <a:ea typeface="+mn-lt"/>
                <a:cs typeface="+mn-lt"/>
              </a:rPr>
              <a:t>Semeyko</a:t>
            </a:r>
            <a:r>
              <a:rPr lang="en-US" dirty="0">
                <a:ea typeface="+mn-lt"/>
                <a:cs typeface="+mn-lt"/>
              </a:rPr>
              <a:t>: </a:t>
            </a:r>
            <a:r>
              <a:rPr lang="en-US" dirty="0">
                <a:ea typeface="+mn-lt"/>
                <a:cs typeface="+mn-lt"/>
                <a:hlinkClick r:id="rId3"/>
              </a:rPr>
              <a:t>https://www.linkedin.com/in/elena-semeyko-62986b5a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>
              <a:ea typeface="Roboto"/>
              <a:cs typeface="Roboto"/>
            </a:endParaRPr>
          </a:p>
          <a:p>
            <a:pPr marL="800100" lvl="1" indent="-342900"/>
            <a:r>
              <a:rPr lang="en-US" dirty="0">
                <a:ea typeface="Roboto"/>
              </a:rPr>
              <a:t>Rua Hamid: </a:t>
            </a:r>
            <a:r>
              <a:rPr lang="en-US" dirty="0">
                <a:ea typeface="+mn-lt"/>
                <a:cs typeface="+mn-lt"/>
                <a:hlinkClick r:id="rId4"/>
              </a:rPr>
              <a:t>https://www.linkedin.com/in/rua-hamid-137b29121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342900" indent="-342900"/>
            <a:r>
              <a:rPr lang="en-US" dirty="0">
                <a:ea typeface="+mn-lt"/>
                <a:cs typeface="+mn-lt"/>
              </a:rPr>
              <a:t>Join </a:t>
            </a:r>
            <a:r>
              <a:rPr lang="en-US" dirty="0">
                <a:ea typeface="+mn-lt"/>
                <a:cs typeface="+mn-lt"/>
                <a:hlinkClick r:id="rId5"/>
              </a:rPr>
              <a:t>Open Avenues Connect</a:t>
            </a:r>
            <a:r>
              <a:rPr lang="en-US" dirty="0">
                <a:ea typeface="+mn-lt"/>
                <a:cs typeface="+mn-lt"/>
              </a:rPr>
              <a:t> group</a:t>
            </a:r>
          </a:p>
        </p:txBody>
      </p:sp>
    </p:spTree>
    <p:extLst>
      <p:ext uri="{BB962C8B-B14F-4D97-AF65-F5344CB8AC3E}">
        <p14:creationId xmlns:p14="http://schemas.microsoft.com/office/powerpoint/2010/main" val="542275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US" dirty="0">
              <a:ea typeface="Robot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095" y="1524836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/>
              <a:t>Before the next session</a:t>
            </a:r>
          </a:p>
          <a:p>
            <a:r>
              <a:rPr lang="en-US" sz="2000" dirty="0"/>
              <a:t>Individual work: </a:t>
            </a:r>
          </a:p>
          <a:p>
            <a:r>
              <a:rPr lang="en-US" dirty="0"/>
              <a:t>Important to complete on time: 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Python and </a:t>
            </a:r>
            <a:r>
              <a:rPr lang="en-US" dirty="0" err="1">
                <a:ea typeface="+mn-lt"/>
                <a:cs typeface="+mn-lt"/>
              </a:rPr>
              <a:t>Jupyter</a:t>
            </a:r>
            <a:r>
              <a:rPr lang="en-US" dirty="0">
                <a:ea typeface="+mn-lt"/>
                <a:cs typeface="+mn-lt"/>
              </a:rPr>
              <a:t> notebook installation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Create a few points on your understanding and explanation of each column</a:t>
            </a:r>
          </a:p>
          <a:p>
            <a:pPr lvl="1"/>
            <a:r>
              <a:rPr lang="en-US" dirty="0">
                <a:ea typeface="+mn-lt"/>
                <a:cs typeface="+mn-lt"/>
              </a:rPr>
              <a:t>Create a few points on your understanding of the data</a:t>
            </a:r>
          </a:p>
          <a:p>
            <a:pPr lvl="1"/>
            <a:r>
              <a:rPr lang="en-US" dirty="0">
                <a:ea typeface="+mn-lt"/>
                <a:cs typeface="+mn-lt"/>
              </a:rPr>
              <a:t>Understanding the term Data Exploration</a:t>
            </a:r>
          </a:p>
          <a:p>
            <a:pPr lvl="1"/>
            <a:r>
              <a:rPr lang="en-US" dirty="0"/>
              <a:t>Optional: Try to connect the data into </a:t>
            </a:r>
            <a:r>
              <a:rPr lang="en-US" dirty="0" err="1"/>
              <a:t>Jupyter</a:t>
            </a:r>
            <a:r>
              <a:rPr lang="en-US" dirty="0"/>
              <a:t> notebook</a:t>
            </a:r>
            <a:endParaRPr lang="en-US" dirty="0">
              <a:ea typeface="Roboto"/>
              <a:cs typeface="Roboto"/>
            </a:endParaRPr>
          </a:p>
          <a:p>
            <a:r>
              <a:rPr lang="en-US" sz="2000" dirty="0"/>
              <a:t>Career development:</a:t>
            </a:r>
          </a:p>
          <a:p>
            <a:pPr lvl="1"/>
            <a:r>
              <a:rPr lang="en-US" dirty="0"/>
              <a:t>[5-10 min] Create a </a:t>
            </a:r>
            <a:r>
              <a:rPr lang="en-US" b="1" dirty="0"/>
              <a:t>LinkedIn profile</a:t>
            </a:r>
            <a:r>
              <a:rPr lang="en-US" dirty="0"/>
              <a:t> if you don’t have one</a:t>
            </a:r>
          </a:p>
          <a:p>
            <a:pPr lvl="2"/>
            <a:r>
              <a:rPr lang="en-US" dirty="0"/>
              <a:t>In the next session, be ready to share a link to your profile with me and other students</a:t>
            </a:r>
            <a:endParaRPr lang="en-US" dirty="0">
              <a:ea typeface="Roboto"/>
            </a:endParaRPr>
          </a:p>
          <a:p>
            <a:pPr lvl="1"/>
            <a:r>
              <a:rPr lang="en-US" dirty="0"/>
              <a:t>[5 min] Review </a:t>
            </a:r>
            <a:r>
              <a:rPr lang="en-US" b="1" dirty="0"/>
              <a:t>my LinkedIn profile</a:t>
            </a:r>
            <a:r>
              <a:rPr lang="en-US" dirty="0"/>
              <a:t> and be ready to ask me questions about it </a:t>
            </a:r>
          </a:p>
          <a:p>
            <a:pPr lvl="1"/>
            <a:r>
              <a:rPr lang="en-US" dirty="0"/>
              <a:t>[15 min] Prepare a </a:t>
            </a:r>
            <a:r>
              <a:rPr lang="en-US" b="1" dirty="0"/>
              <a:t>brief description of your project role</a:t>
            </a:r>
            <a:r>
              <a:rPr lang="en-US" dirty="0"/>
              <a:t> – how you want it to appear on your LinkedIn profile after all work is done. Be ready to share that description in the next session.</a:t>
            </a:r>
          </a:p>
        </p:txBody>
      </p:sp>
    </p:spTree>
    <p:extLst>
      <p:ext uri="{BB962C8B-B14F-4D97-AF65-F5344CB8AC3E}">
        <p14:creationId xmlns:p14="http://schemas.microsoft.com/office/powerpoint/2010/main" val="4239891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project role description</a:t>
            </a:r>
            <a:endParaRPr lang="en-US" dirty="0">
              <a:ea typeface="Robot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i="1" dirty="0"/>
              <a:t>Completed a software development Industry Project for Self, Inc. </a:t>
            </a:r>
          </a:p>
          <a:p>
            <a:pPr marL="0" indent="0">
              <a:buNone/>
            </a:pPr>
            <a:r>
              <a:rPr lang="en-US" sz="2000" i="1" dirty="0"/>
              <a:t>• Successfully set up a Python environment and worked through the functions provided. </a:t>
            </a:r>
          </a:p>
          <a:p>
            <a:pPr marL="0" indent="0">
              <a:buNone/>
            </a:pPr>
            <a:r>
              <a:rPr lang="en-US" sz="2000" i="1" dirty="0"/>
              <a:t>• Developed a working model of basic retirement calculator and created a graphical representation of savings vs spending over the years. </a:t>
            </a:r>
          </a:p>
          <a:p>
            <a:pPr marL="0" indent="0">
              <a:buNone/>
            </a:pPr>
            <a:r>
              <a:rPr lang="en-US" sz="2000" i="1" dirty="0"/>
              <a:t>• Performed regression testing to ensure the system worked as intended.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General recommendations</a:t>
            </a:r>
          </a:p>
          <a:p>
            <a:r>
              <a:rPr lang="en-US" sz="2000" dirty="0"/>
              <a:t>Be brief and specific</a:t>
            </a:r>
          </a:p>
          <a:p>
            <a:r>
              <a:rPr lang="en-US" sz="2000" dirty="0"/>
              <a:t>Use active verbs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292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6672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200" b="1" dirty="0"/>
              <a:t>Project work</a:t>
            </a:r>
          </a:p>
          <a:p>
            <a:r>
              <a:rPr lang="en-US" sz="2200" dirty="0"/>
              <a:t>Jainik Majmudar: </a:t>
            </a:r>
            <a:r>
              <a:rPr lang="en-US" sz="2200" dirty="0">
                <a:hlinkClick r:id="rId2"/>
              </a:rPr>
              <a:t>jainik.majmudar@openavenuesfoundation.org</a:t>
            </a:r>
            <a:r>
              <a:rPr lang="en-US" sz="2200" dirty="0"/>
              <a:t> | </a:t>
            </a:r>
            <a:r>
              <a:rPr lang="en-US" sz="2200" dirty="0">
                <a:ea typeface="+mn-lt"/>
                <a:cs typeface="+mn-lt"/>
                <a:hlinkClick r:id="rId3"/>
              </a:rPr>
              <a:t>https://www.linkedin.com/in/jainikmajmudar</a:t>
            </a:r>
            <a:r>
              <a:rPr lang="en-US" sz="2200" dirty="0">
                <a:ea typeface="+mn-lt"/>
                <a:cs typeface="+mn-lt"/>
              </a:rPr>
              <a:t> </a:t>
            </a:r>
            <a:endParaRPr lang="en-US" sz="2200" dirty="0">
              <a:highlight>
                <a:srgbClr val="FFFF00"/>
              </a:highlight>
              <a:ea typeface="Roboto"/>
              <a:cs typeface="Roboto"/>
            </a:endParaRPr>
          </a:p>
          <a:p>
            <a:r>
              <a:rPr lang="en-US" sz="2200" dirty="0" err="1"/>
              <a:t>Groupchat</a:t>
            </a:r>
            <a:r>
              <a:rPr lang="en-US" sz="2200" dirty="0"/>
              <a:t>: </a:t>
            </a:r>
            <a:r>
              <a:rPr lang="en-US" sz="2200" dirty="0">
                <a:ea typeface="+mn-lt"/>
                <a:cs typeface="+mn-lt"/>
              </a:rPr>
              <a:t> https://</a:t>
            </a:r>
            <a:r>
              <a:rPr lang="en-US" sz="2200" dirty="0" err="1">
                <a:ea typeface="+mn-lt"/>
                <a:cs typeface="+mn-lt"/>
              </a:rPr>
              <a:t>join.slack.com</a:t>
            </a:r>
            <a:r>
              <a:rPr lang="en-US" sz="2200" dirty="0">
                <a:ea typeface="+mn-lt"/>
                <a:cs typeface="+mn-lt"/>
              </a:rPr>
              <a:t>/share/enQtNDc4OTk1OTY5ODg4MC01ZGM1MjFjODU0MGFhNmFmOGFmOGFlYjU1ODcxN2FiYjMyM2M3OGI4MDZlZTgzNmI4YTUyMWExYmFjOTlkZDA5</a:t>
            </a:r>
            <a:endParaRPr lang="en-US" sz="2200" dirty="0"/>
          </a:p>
          <a:p>
            <a:pPr marL="0" indent="0">
              <a:buNone/>
            </a:pPr>
            <a:r>
              <a:rPr lang="en-US" sz="2200" b="1" dirty="0"/>
              <a:t>Any OA-related questions</a:t>
            </a:r>
            <a:endParaRPr lang="en-US" sz="2200" b="1" dirty="0">
              <a:ea typeface="Roboto"/>
            </a:endParaRPr>
          </a:p>
          <a:p>
            <a:r>
              <a:rPr lang="en-US" sz="2200" dirty="0">
                <a:ea typeface="+mn-lt"/>
                <a:cs typeface="+mn-lt"/>
              </a:rPr>
              <a:t>Rua Hamid: </a:t>
            </a:r>
            <a:r>
              <a:rPr lang="en-US" sz="2200" dirty="0">
                <a:ea typeface="+mn-lt"/>
                <a:cs typeface="+mn-lt"/>
                <a:hlinkClick r:id="rId4"/>
              </a:rPr>
              <a:t>rua@openavenuesfoundation.org</a:t>
            </a:r>
            <a:r>
              <a:rPr lang="en-US" sz="2200" dirty="0">
                <a:ea typeface="+mn-lt"/>
                <a:cs typeface="+mn-lt"/>
              </a:rPr>
              <a:t> | </a:t>
            </a:r>
            <a:r>
              <a:rPr lang="en-US" sz="2200" dirty="0">
                <a:ea typeface="+mn-lt"/>
                <a:cs typeface="+mn-lt"/>
                <a:hlinkClick r:id="rId5"/>
              </a:rPr>
              <a:t>LinkedIn</a:t>
            </a:r>
          </a:p>
          <a:p>
            <a:r>
              <a:rPr lang="en-US" sz="2200" dirty="0"/>
              <a:t>Elena </a:t>
            </a:r>
            <a:r>
              <a:rPr lang="en-US" sz="2200" dirty="0" err="1"/>
              <a:t>Semeyko</a:t>
            </a:r>
            <a:r>
              <a:rPr lang="en-US" sz="2200" dirty="0"/>
              <a:t>: </a:t>
            </a:r>
            <a:r>
              <a:rPr lang="en-US" sz="2200" dirty="0">
                <a:hlinkClick r:id="rId6"/>
              </a:rPr>
              <a:t>elena@openavenuesfoundation.org</a:t>
            </a:r>
            <a:r>
              <a:rPr lang="en-US" sz="2200" dirty="0"/>
              <a:t> | </a:t>
            </a:r>
            <a:r>
              <a:rPr lang="en-US" sz="2200" dirty="0">
                <a:hlinkClick r:id="rId7"/>
              </a:rPr>
              <a:t>LinkedIn</a:t>
            </a:r>
            <a:endParaRPr lang="en-US" sz="2200" dirty="0">
              <a:ea typeface="Roboto"/>
            </a:endParaRPr>
          </a:p>
          <a:p>
            <a:r>
              <a:rPr lang="en-US" sz="2200" dirty="0"/>
              <a:t>For anonymous questions and feedback, use this form: </a:t>
            </a:r>
            <a:r>
              <a:rPr lang="en-US" sz="2200" dirty="0">
                <a:hlinkClick r:id="rId8"/>
              </a:rPr>
              <a:t>https://forms.office.com/r/iRzaP4yLQZ</a:t>
            </a:r>
            <a:r>
              <a:rPr lang="en-US" sz="2200" dirty="0"/>
              <a:t>  </a:t>
            </a:r>
          </a:p>
        </p:txBody>
      </p:sp>
    </p:spTree>
    <p:extLst>
      <p:ext uri="{BB962C8B-B14F-4D97-AF65-F5344CB8AC3E}">
        <p14:creationId xmlns:p14="http://schemas.microsoft.com/office/powerpoint/2010/main" val="4093435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en-US" dirty="0">
              <a:ea typeface="Roboto"/>
            </a:endParaRPr>
          </a:p>
        </p:txBody>
      </p:sp>
      <p:pic>
        <p:nvPicPr>
          <p:cNvPr id="4" name="Picture 3" descr="A picture containing doll, toy&#10;&#10;Description automatically generated">
            <a:extLst>
              <a:ext uri="{FF2B5EF4-FFF2-40B4-BE49-F238E27FC236}">
                <a16:creationId xmlns:a16="http://schemas.microsoft.com/office/drawing/2014/main" id="{610A750D-5797-4FA2-BBDD-18B56F9E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3748" y="1988862"/>
            <a:ext cx="6884504" cy="387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05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 pre-project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28784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We’d like to learn more about your background and project expectations! </a:t>
            </a:r>
          </a:p>
          <a:p>
            <a:pPr marL="0" indent="0">
              <a:buNone/>
            </a:pPr>
            <a:r>
              <a:rPr lang="en-US" dirty="0"/>
              <a:t>Please complete this survey: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Student Pre-Project Survey [10 min]</a:t>
            </a:r>
            <a:br>
              <a:rPr lang="en-US" dirty="0"/>
            </a:br>
            <a:r>
              <a:rPr lang="en-US" dirty="0">
                <a:hlinkClick r:id="rId2"/>
              </a:rPr>
              <a:t>https://forms.office.com/r/Tk0mX06gsD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32189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photo!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1402116-6A50-4BAB-8284-6FB01BD97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0" y="2040837"/>
            <a:ext cx="4953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104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3879977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E2E98-D37C-4DBB-B06B-AD57F3C2C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team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2EB954-88D1-4E97-9551-CE0D7E8829C7}"/>
              </a:ext>
            </a:extLst>
          </p:cNvPr>
          <p:cNvSpPr txBox="1">
            <a:spLocks/>
          </p:cNvSpPr>
          <p:nvPr/>
        </p:nvSpPr>
        <p:spPr>
          <a:xfrm>
            <a:off x="1023594" y="4257877"/>
            <a:ext cx="8134887" cy="2415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Jainik</a:t>
            </a:r>
            <a:r>
              <a:rPr lang="en-US" sz="2000" b="1" dirty="0"/>
              <a:t> Majmudar (He/Him)</a:t>
            </a:r>
            <a:br>
              <a:rPr lang="en-US" sz="2000" b="1" dirty="0"/>
            </a:br>
            <a:endParaRPr lang="en-US" sz="2000" b="1" dirty="0"/>
          </a:p>
          <a:p>
            <a:r>
              <a:rPr lang="en-US" sz="2000" dirty="0"/>
              <a:t>Business Intelligence Engineer, Businessolver</a:t>
            </a:r>
            <a:endParaRPr lang="en-US" sz="2000" dirty="0">
              <a:ea typeface="Roboto"/>
              <a:cs typeface="Roboto"/>
            </a:endParaRPr>
          </a:p>
          <a:p>
            <a:r>
              <a:rPr lang="en-US" sz="2000" dirty="0"/>
              <a:t>Business Intelligence Fellow, OA</a:t>
            </a:r>
            <a:endParaRPr lang="en-US" sz="2000" dirty="0">
              <a:ea typeface="Roboto"/>
            </a:endParaRPr>
          </a:p>
          <a:p>
            <a:r>
              <a:rPr lang="en-US" sz="2000" dirty="0"/>
              <a:t>LinkedIn: </a:t>
            </a:r>
            <a:r>
              <a:rPr lang="en-US" sz="2000" u="sng" dirty="0">
                <a:ea typeface="+mn-lt"/>
                <a:cs typeface="+mn-lt"/>
                <a:hlinkClick r:id="rId2"/>
              </a:rPr>
              <a:t>https://www.linkedin.com/in/jainikmajmudar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>
              <a:ea typeface="Roboto"/>
              <a:cs typeface="Roboto"/>
            </a:endParaRPr>
          </a:p>
          <a:p>
            <a:r>
              <a:rPr lang="en-US" sz="2000" dirty="0"/>
              <a:t>Email address: </a:t>
            </a:r>
            <a:r>
              <a:rPr lang="en-US" sz="2000" dirty="0">
                <a:hlinkClick r:id="rId3"/>
              </a:rPr>
              <a:t>jainik.majmudar@openavenuesfoundation.org</a:t>
            </a:r>
            <a:r>
              <a:rPr lang="en-US" sz="2000" dirty="0"/>
              <a:t> </a:t>
            </a:r>
            <a:endParaRPr lang="en-US" sz="2000" dirty="0">
              <a:ea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4527207-7176-17D5-1909-CB2479455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460" y="1691367"/>
            <a:ext cx="1702541" cy="2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1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949"/>
            <a:ext cx="10515600" cy="1325563"/>
          </a:xfrm>
        </p:spPr>
        <p:txBody>
          <a:bodyPr/>
          <a:lstStyle/>
          <a:p>
            <a:r>
              <a:rPr lang="en-US" b="1"/>
              <a:t>Open Avenues Team</a:t>
            </a:r>
            <a:endParaRPr lang="en-US" b="1">
              <a:ea typeface="Roboto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381A92-0CAB-4D3C-A8E3-5FC3F7AE58A5}"/>
              </a:ext>
            </a:extLst>
          </p:cNvPr>
          <p:cNvSpPr txBox="1">
            <a:spLocks/>
          </p:cNvSpPr>
          <p:nvPr/>
        </p:nvSpPr>
        <p:spPr>
          <a:xfrm>
            <a:off x="4527612" y="4482232"/>
            <a:ext cx="3837847" cy="2415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Aileron Regular"/>
              </a:rPr>
              <a:t>Elena Semeyko (she/her/hers)</a:t>
            </a:r>
            <a:br>
              <a:rPr lang="en-US" sz="1800" b="1" dirty="0">
                <a:latin typeface="Aileron Regular"/>
              </a:rPr>
            </a:br>
            <a:endParaRPr lang="en-US" sz="1800" b="1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latin typeface="Aileron Regular"/>
              </a:rPr>
              <a:t>Director of STEM Education,</a:t>
            </a:r>
            <a:endParaRPr lang="en-US" sz="1600" b="1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latin typeface="Aileron Regular"/>
                <a:ea typeface="Roboto"/>
              </a:rPr>
              <a:t>Open Avenues</a:t>
            </a:r>
          </a:p>
          <a:p>
            <a:pPr marL="0" indent="0" algn="ctr">
              <a:buNone/>
            </a:pPr>
            <a:r>
              <a:rPr lang="en-US" sz="1600" dirty="0">
                <a:latin typeface="Aileron Regular"/>
                <a:ea typeface="Roboto"/>
                <a:hlinkClick r:id="rId2"/>
              </a:rPr>
              <a:t>elena@openavenuesfoundation.org</a:t>
            </a:r>
            <a:endParaRPr lang="en-US" sz="1600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dirty="0">
                <a:latin typeface="Aileron Regular"/>
                <a:ea typeface="Roboto"/>
                <a:hlinkClick r:id="rId3"/>
              </a:rPr>
              <a:t>LinkedIn</a:t>
            </a:r>
            <a:endParaRPr lang="en-US" sz="1600" dirty="0">
              <a:solidFill>
                <a:schemeClr val="accent4"/>
              </a:solidFill>
              <a:latin typeface="Aileron Regular"/>
              <a:ea typeface="Roboto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204135-F84C-476B-AD13-F0A954E3DF0A}"/>
              </a:ext>
            </a:extLst>
          </p:cNvPr>
          <p:cNvSpPr txBox="1">
            <a:spLocks/>
          </p:cNvSpPr>
          <p:nvPr/>
        </p:nvSpPr>
        <p:spPr>
          <a:xfrm>
            <a:off x="8284346" y="4482231"/>
            <a:ext cx="3837847" cy="2415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Aileron Regular"/>
              </a:rPr>
              <a:t>Rua Hamid (she/her/hers)</a:t>
            </a:r>
            <a:br>
              <a:rPr lang="en-US" sz="1800" b="1" dirty="0">
                <a:latin typeface="Aileron Regular"/>
              </a:rPr>
            </a:br>
            <a:endParaRPr lang="en-US" sz="1800" b="1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latin typeface="Aileron Regular"/>
              </a:rPr>
              <a:t>STEM Education Coordinator,</a:t>
            </a:r>
            <a:endParaRPr lang="en-US" sz="1600" b="1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solidFill>
                  <a:srgbClr val="000000"/>
                </a:solidFill>
                <a:latin typeface="Aileron Regular"/>
                <a:ea typeface="Roboto"/>
              </a:rPr>
              <a:t>Open Avenues</a:t>
            </a:r>
          </a:p>
          <a:p>
            <a:pPr marL="0" indent="0" algn="ctr">
              <a:buNone/>
            </a:pPr>
            <a:r>
              <a:rPr lang="en-US" sz="1600" dirty="0">
                <a:solidFill>
                  <a:srgbClr val="000000"/>
                </a:solidFill>
                <a:latin typeface="Aileron Regular"/>
                <a:ea typeface="Roboto"/>
                <a:hlinkClick r:id="rId4"/>
              </a:rPr>
              <a:t>rua@openavenuesfoundation.org</a:t>
            </a:r>
            <a:endParaRPr lang="en-US" sz="1600" dirty="0">
              <a:solidFill>
                <a:srgbClr val="000000"/>
              </a:solidFill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rgbClr val="000000"/>
                </a:solidFill>
                <a:latin typeface="Aileron Regular"/>
                <a:ea typeface="Roboto"/>
                <a:hlinkClick r:id="rId5"/>
              </a:rPr>
              <a:t>LinkedIn</a:t>
            </a:r>
            <a:endParaRPr lang="en-US" sz="1600" dirty="0">
              <a:solidFill>
                <a:schemeClr val="accent4"/>
              </a:solidFill>
              <a:latin typeface="Aileron Regular"/>
              <a:ea typeface="Roboto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8" name="Picture 7" descr="A picture containing person, wall, clothing, posing&#10;&#10;Description automatically generated">
            <a:extLst>
              <a:ext uri="{FF2B5EF4-FFF2-40B4-BE49-F238E27FC236}">
                <a16:creationId xmlns:a16="http://schemas.microsoft.com/office/drawing/2014/main" id="{1D8F64C5-AFF6-4067-94E0-433976E7A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749" y="1317444"/>
            <a:ext cx="2917571" cy="2917571"/>
          </a:xfrm>
          <a:prstGeom prst="rect">
            <a:avLst/>
          </a:prstGeom>
        </p:spPr>
      </p:pic>
      <p:pic>
        <p:nvPicPr>
          <p:cNvPr id="10" name="Picture 9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44812272-47C0-4D49-A0C9-A3CFEB5096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09"/>
          <a:stretch/>
        </p:blipFill>
        <p:spPr>
          <a:xfrm>
            <a:off x="8679269" y="1317443"/>
            <a:ext cx="3048000" cy="2917571"/>
          </a:xfrm>
          <a:prstGeom prst="rect">
            <a:avLst/>
          </a:prstGeom>
        </p:spPr>
      </p:pic>
      <p:pic>
        <p:nvPicPr>
          <p:cNvPr id="12" name="Picture 11" descr="A person smiling in front of a brick wall&#10;&#10;Description automatically generated">
            <a:extLst>
              <a:ext uri="{FF2B5EF4-FFF2-40B4-BE49-F238E27FC236}">
                <a16:creationId xmlns:a16="http://schemas.microsoft.com/office/drawing/2014/main" id="{71BC5D76-1195-4AB1-A737-AAC523F8EDB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88"/>
          <a:stretch/>
        </p:blipFill>
        <p:spPr>
          <a:xfrm>
            <a:off x="981580" y="1317443"/>
            <a:ext cx="3416441" cy="2917571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7B43335-FCCC-4D53-B8D6-4D9A2673E1FB}"/>
              </a:ext>
            </a:extLst>
          </p:cNvPr>
          <p:cNvSpPr txBox="1">
            <a:spLocks/>
          </p:cNvSpPr>
          <p:nvPr/>
        </p:nvSpPr>
        <p:spPr>
          <a:xfrm>
            <a:off x="770878" y="4482230"/>
            <a:ext cx="3837847" cy="2415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Aileron Regular"/>
              </a:rPr>
              <a:t>Danielle Goldman (she/her/hers)</a:t>
            </a:r>
            <a:br>
              <a:rPr lang="en-US" sz="1800" b="1" dirty="0">
                <a:latin typeface="Aileron Regular"/>
              </a:rPr>
            </a:br>
            <a:endParaRPr lang="en-US" sz="1800" b="1" dirty="0"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latin typeface="Aileron Regular"/>
              </a:rPr>
              <a:t>Co-Founder &amp; Executive Director,</a:t>
            </a:r>
            <a:endParaRPr lang="en-US" sz="1600" b="1" dirty="0">
              <a:solidFill>
                <a:srgbClr val="000000"/>
              </a:solidFill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b="1" dirty="0">
                <a:solidFill>
                  <a:srgbClr val="000000"/>
                </a:solidFill>
                <a:latin typeface="Aileron Regular"/>
                <a:ea typeface="Roboto"/>
              </a:rPr>
              <a:t>Open Avenues</a:t>
            </a:r>
          </a:p>
          <a:p>
            <a:pPr marL="0" indent="0" algn="ctr">
              <a:buNone/>
            </a:pPr>
            <a:r>
              <a:rPr lang="en-US" sz="1600" dirty="0">
                <a:solidFill>
                  <a:srgbClr val="000000"/>
                </a:solidFill>
                <a:latin typeface="Aileron Regular"/>
                <a:ea typeface="Roboto"/>
                <a:hlinkClick r:id="rId9"/>
              </a:rPr>
              <a:t>danielle@openavenuesfoundation.org</a:t>
            </a:r>
            <a:endParaRPr lang="en-US" sz="1600" dirty="0">
              <a:solidFill>
                <a:srgbClr val="000000"/>
              </a:solidFill>
              <a:latin typeface="Aileron Regular"/>
              <a:ea typeface="Roboto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rgbClr val="000000"/>
                </a:solidFill>
                <a:latin typeface="Aileron Regular"/>
                <a:hlinkClick r:id="rId10"/>
              </a:rPr>
              <a:t>LinkedIn</a:t>
            </a:r>
            <a:endParaRPr lang="en-US" sz="1600" dirty="0">
              <a:solidFill>
                <a:srgbClr val="000000"/>
              </a:solidFill>
              <a:latin typeface="Aileron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8624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Open Avenues (OA)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hlinkClick r:id="rId2"/>
              </a:rPr>
              <a:t>Open Avenues</a:t>
            </a:r>
            <a:r>
              <a:rPr lang="en-US" dirty="0"/>
              <a:t> is an educational nonprofit that offers students to participate in </a:t>
            </a:r>
            <a:r>
              <a:rPr lang="en-US" b="1" dirty="0"/>
              <a:t>industry projects </a:t>
            </a:r>
            <a:r>
              <a:rPr lang="en-US" dirty="0"/>
              <a:t>led by experts from high-growth STEM companies.</a:t>
            </a:r>
          </a:p>
          <a:p>
            <a:endParaRPr lang="en-US" dirty="0"/>
          </a:p>
          <a:p>
            <a:r>
              <a:rPr lang="en-US" dirty="0"/>
              <a:t>Our goals:</a:t>
            </a:r>
          </a:p>
          <a:p>
            <a:pPr lvl="1"/>
            <a:r>
              <a:rPr lang="en-US" sz="2400" dirty="0"/>
              <a:t>Help you to</a:t>
            </a:r>
            <a:r>
              <a:rPr lang="en-US" sz="2400" b="1" dirty="0"/>
              <a:t> strengthen your resume/LinkedIn profile</a:t>
            </a:r>
            <a:r>
              <a:rPr lang="en-US" sz="2400" dirty="0"/>
              <a:t> for future internships/job search.</a:t>
            </a:r>
          </a:p>
          <a:p>
            <a:pPr lvl="1"/>
            <a:r>
              <a:rPr lang="en-US" sz="2400" b="1" dirty="0"/>
              <a:t>Connect</a:t>
            </a:r>
            <a:r>
              <a:rPr lang="en-US" sz="2400" dirty="0"/>
              <a:t> you to industry experts and prospective companies.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723227-CEB6-9B8D-4AE2-F9A053B1A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909" y="365125"/>
            <a:ext cx="3720171" cy="76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99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61CD-3FD5-4FB2-9E8E-6F372695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to know each other!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CEF8-61DB-4848-AACA-96D37FE8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What’s your </a:t>
            </a:r>
            <a:r>
              <a:rPr lang="en-US" b="1" dirty="0"/>
              <a:t>name </a:t>
            </a:r>
            <a:r>
              <a:rPr lang="en-US" dirty="0"/>
              <a:t>and</a:t>
            </a:r>
            <a:r>
              <a:rPr lang="en-US" b="1" dirty="0"/>
              <a:t> pronouns</a:t>
            </a:r>
            <a:r>
              <a:rPr lang="en-US" dirty="0"/>
              <a:t>? </a:t>
            </a:r>
          </a:p>
          <a:p>
            <a:r>
              <a:rPr lang="en-US" dirty="0"/>
              <a:t>Where’re you from?</a:t>
            </a:r>
          </a:p>
          <a:p>
            <a:r>
              <a:rPr lang="en-US" dirty="0"/>
              <a:t>What’s your experience with </a:t>
            </a:r>
            <a:r>
              <a:rPr lang="en-US" dirty="0">
                <a:solidFill>
                  <a:srgbClr val="000000"/>
                </a:solidFill>
              </a:rPr>
              <a:t>Business Intelligence/Data Analytics Field, or SQL and Python tool?</a:t>
            </a:r>
            <a:endParaRPr lang="en-US" dirty="0">
              <a:solidFill>
                <a:srgbClr val="2E333D"/>
              </a:solidFill>
            </a:endParaRPr>
          </a:p>
          <a:p>
            <a:r>
              <a:rPr lang="en-US" sz="2400" dirty="0"/>
              <a:t>What are your hobbies?</a:t>
            </a:r>
            <a:endParaRPr lang="en-US" dirty="0">
              <a:solidFill>
                <a:srgbClr val="2E333D"/>
              </a:solidFill>
              <a:ea typeface="Roboto"/>
              <a:cs typeface="Roboto"/>
            </a:endParaRPr>
          </a:p>
          <a:p>
            <a:r>
              <a:rPr lang="en-US" sz="2400" dirty="0"/>
              <a:t>What do you do to recharge?</a:t>
            </a:r>
            <a:r>
              <a:rPr lang="en-US" dirty="0"/>
              <a:t> </a:t>
            </a:r>
            <a:endParaRPr lang="en-US" dirty="0">
              <a:ea typeface="Roboto"/>
              <a:cs typeface="Roboto"/>
            </a:endParaRPr>
          </a:p>
          <a:p>
            <a:r>
              <a:rPr lang="en-US" sz="2400" dirty="0">
                <a:solidFill>
                  <a:srgbClr val="2E333D"/>
                </a:solidFill>
              </a:rPr>
              <a:t>Have you every participated in internships / industry projects?</a:t>
            </a:r>
            <a:endParaRPr lang="en-US" sz="2400" dirty="0">
              <a:solidFill>
                <a:srgbClr val="2E333D"/>
              </a:solidFill>
              <a:ea typeface="Roboto"/>
              <a:cs typeface="Roboto"/>
            </a:endParaRPr>
          </a:p>
          <a:p>
            <a:r>
              <a:rPr lang="en-US" sz="2400" dirty="0">
                <a:solidFill>
                  <a:srgbClr val="2E333D"/>
                </a:solidFill>
              </a:rPr>
              <a:t>What is </a:t>
            </a:r>
            <a:r>
              <a:rPr lang="en-US" dirty="0">
                <a:solidFill>
                  <a:srgbClr val="2E333D"/>
                </a:solidFill>
              </a:rPr>
              <a:t>your</a:t>
            </a:r>
            <a:r>
              <a:rPr lang="en-US" sz="2400" dirty="0">
                <a:solidFill>
                  <a:srgbClr val="2E333D"/>
                </a:solidFill>
              </a:rPr>
              <a:t> next career goal (find an internship, part-time job, full-tim</a:t>
            </a:r>
            <a:r>
              <a:rPr lang="en-US" dirty="0">
                <a:solidFill>
                  <a:srgbClr val="2E333D"/>
                </a:solidFill>
              </a:rPr>
              <a:t>e job, etc.)?</a:t>
            </a:r>
            <a:endParaRPr lang="en-US" sz="2400" dirty="0">
              <a:solidFill>
                <a:srgbClr val="2E33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725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A0DC-EC29-4EF2-98D6-C38C0116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</a:t>
            </a:r>
          </a:p>
        </p:txBody>
      </p:sp>
    </p:spTree>
    <p:extLst>
      <p:ext uri="{BB962C8B-B14F-4D97-AF65-F5344CB8AC3E}">
        <p14:creationId xmlns:p14="http://schemas.microsoft.com/office/powerpoint/2010/main" val="724117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AF Colo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4080"/>
      </a:accent1>
      <a:accent2>
        <a:srgbClr val="4566B0"/>
      </a:accent2>
      <a:accent3>
        <a:srgbClr val="B8CCEA"/>
      </a:accent3>
      <a:accent4>
        <a:srgbClr val="774C9E"/>
      </a:accent4>
      <a:accent5>
        <a:srgbClr val="408021"/>
      </a:accent5>
      <a:accent6>
        <a:srgbClr val="BE315F"/>
      </a:accent6>
      <a:hlink>
        <a:srgbClr val="4566B0"/>
      </a:hlink>
      <a:folHlink>
        <a:srgbClr val="774C9E"/>
      </a:folHlink>
    </a:clrScheme>
    <a:fontScheme name="OAF Roboto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2" ma:contentTypeDescription="Create a new document." ma:contentTypeScope="" ma:versionID="05af409fa6d132869e68b0ad7899c62f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eb2e76920944a00fe8dc31e30a712bef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abfc5af-ba08-4223-8118-2e61d2979772" xsi:nil="true"/>
    <lcf76f155ced4ddcb4097134ff3c332f xmlns="a1200294-7566-47bd-bcc6-0c4e5d371f43">
      <Terms xmlns="http://schemas.microsoft.com/office/infopath/2007/PartnerControls"/>
    </lcf76f155ced4ddcb4097134ff3c332f>
    <PostingDate xmlns="a1200294-7566-47bd-bcc6-0c4e5d371f43" xsi:nil="true"/>
    <Employee xmlns="a1200294-7566-47bd-bcc6-0c4e5d371f43">
      <UserInfo>
        <DisplayName/>
        <AccountId xsi:nil="true"/>
        <AccountType/>
      </UserInfo>
    </Employee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025A89-212C-43BA-8F6E-409779FB61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1200294-7566-47bd-bcc6-0c4e5d371f43"/>
    <ds:schemaRef ds:uri="babfc5af-ba08-4223-8118-2e61d29797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8207F6A-35FF-4900-9F64-8DE0EBE44092}">
  <ds:schemaRefs>
    <ds:schemaRef ds:uri="http://schemas.microsoft.com/office/2006/metadata/properties"/>
    <ds:schemaRef ds:uri="http://schemas.microsoft.com/office/infopath/2007/PartnerControls"/>
    <ds:schemaRef ds:uri="babfc5af-ba08-4223-8118-2e61d2979772"/>
    <ds:schemaRef ds:uri="a1200294-7566-47bd-bcc6-0c4e5d371f43"/>
  </ds:schemaRefs>
</ds:datastoreItem>
</file>

<file path=customXml/itemProps3.xml><?xml version="1.0" encoding="utf-8"?>
<ds:datastoreItem xmlns:ds="http://schemas.openxmlformats.org/officeDocument/2006/customXml" ds:itemID="{45739C4A-4E4F-4E08-9B0B-7AB004C559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1645</Words>
  <Application>Microsoft Macintosh PowerPoint</Application>
  <PresentationFormat>Widescreen</PresentationFormat>
  <Paragraphs>194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Aileron Regular</vt:lpstr>
      <vt:lpstr>Arial</vt:lpstr>
      <vt:lpstr>Calibri</vt:lpstr>
      <vt:lpstr>Roboto</vt:lpstr>
      <vt:lpstr>Symbol</vt:lpstr>
      <vt:lpstr>Office Theme</vt:lpstr>
      <vt:lpstr>Visualize Response Data to Inform Business Decisions </vt:lpstr>
      <vt:lpstr>Reminder: share slides links and start recording!</vt:lpstr>
      <vt:lpstr>Agenda</vt:lpstr>
      <vt:lpstr>Introductions</vt:lpstr>
      <vt:lpstr>Project team</vt:lpstr>
      <vt:lpstr>Open Avenues Team</vt:lpstr>
      <vt:lpstr>About Open Avenues (OA)</vt:lpstr>
      <vt:lpstr>Let’s get to know each other!</vt:lpstr>
      <vt:lpstr>Project idea</vt:lpstr>
      <vt:lpstr>Visualize Response Data to Inform Business Decision</vt:lpstr>
      <vt:lpstr>Project deliverables</vt:lpstr>
      <vt:lpstr>An example of a project deliverable</vt:lpstr>
      <vt:lpstr>Any questions?</vt:lpstr>
      <vt:lpstr>What we'll do week by week</vt:lpstr>
      <vt:lpstr>Project Plan</vt:lpstr>
      <vt:lpstr>Project Roles</vt:lpstr>
      <vt:lpstr>Any questions?</vt:lpstr>
      <vt:lpstr>Tech stack</vt:lpstr>
      <vt:lpstr>Group chat</vt:lpstr>
      <vt:lpstr>Project benefits</vt:lpstr>
      <vt:lpstr>Project benefits: industry insights </vt:lpstr>
      <vt:lpstr>PowerPoint Presentation</vt:lpstr>
      <vt:lpstr>Project benefits: strengthen your LinkedIn profile </vt:lpstr>
      <vt:lpstr>PowerPoint Presentation</vt:lpstr>
      <vt:lpstr>PowerPoint Presentation</vt:lpstr>
      <vt:lpstr>Project benefits: access to OA’s LinkedIn group</vt:lpstr>
      <vt:lpstr>Stipend payments</vt:lpstr>
      <vt:lpstr>Project benefits: participate in future  micro-internships run by OA</vt:lpstr>
      <vt:lpstr>Any questions?</vt:lpstr>
      <vt:lpstr>Project norms, next steps</vt:lpstr>
      <vt:lpstr>Project norms</vt:lpstr>
      <vt:lpstr>Communication norms</vt:lpstr>
      <vt:lpstr>Let's connect on LinkedIn!</vt:lpstr>
      <vt:lpstr>Next steps</vt:lpstr>
      <vt:lpstr>Example of a project role description</vt:lpstr>
      <vt:lpstr>Contact us</vt:lpstr>
      <vt:lpstr>Any questions?</vt:lpstr>
      <vt:lpstr>OA pre-project survey</vt:lpstr>
      <vt:lpstr>Group photo!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Jainik Majmudar</cp:lastModifiedBy>
  <cp:revision>99</cp:revision>
  <dcterms:created xsi:type="dcterms:W3CDTF">2022-09-15T17:23:14Z</dcterms:created>
  <dcterms:modified xsi:type="dcterms:W3CDTF">2023-02-07T23:30:06Z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  <property fmtid="{D5CDD505-2E9C-101B-9397-08002B2CF9AE}" pid="3" name="Order">
    <vt:r8>100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MediaServiceImageTags">
    <vt:lpwstr/>
  </property>
</Properties>
</file>

<file path=docProps/thumbnail.jpeg>
</file>